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62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0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1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96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2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5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0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3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9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1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6DA1C9-9C23-4FCE-AC43-57726BADAF3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B7F8A53-20DA-4DE4-ADA9-C0D267B46E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04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5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BD6BB6-55C0-48CE-8B7B-780238734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/>
              <a:t>Transformações de Legendre</a:t>
            </a: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14D02-2CF1-4435-9248-EE14376C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Potenciais Termodinâmicos</a:t>
            </a: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5527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2381632-8051-4C16-A3C2-070DA695D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242080"/>
            <a:ext cx="9535159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Para isso calculamos a diferencial de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Y – P X: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dY – P dX – X dP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oup 1">
            <a:extLst>
              <a:ext uri="{FF2B5EF4-FFF2-40B4-BE49-F238E27FC236}">
                <a16:creationId xmlns:a16="http://schemas.microsoft.com/office/drawing/2014/main" id="{A00435A8-DA79-41B5-9743-9DABE191D3A7}"/>
              </a:ext>
            </a:extLst>
          </p:cNvPr>
          <p:cNvGrpSpPr>
            <a:grpSpLocks/>
          </p:cNvGrpSpPr>
          <p:nvPr/>
        </p:nvGrpSpPr>
        <p:grpSpPr bwMode="auto">
          <a:xfrm>
            <a:off x="5392737" y="1781810"/>
            <a:ext cx="1406525" cy="695325"/>
            <a:chOff x="2768" y="567"/>
            <a:chExt cx="2215" cy="1095"/>
          </a:xfrm>
        </p:grpSpPr>
        <p:grpSp>
          <p:nvGrpSpPr>
            <p:cNvPr id="4" name="Group 2">
              <a:extLst>
                <a:ext uri="{FF2B5EF4-FFF2-40B4-BE49-F238E27FC236}">
                  <a16:creationId xmlns:a16="http://schemas.microsoft.com/office/drawing/2014/main" id="{B17067A1-936F-4EDC-AB9A-3D4B3FFA30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78" y="577"/>
              <a:ext cx="2195" cy="1075"/>
              <a:chOff x="2778" y="577"/>
              <a:chExt cx="2195" cy="1075"/>
            </a:xfrm>
          </p:grpSpPr>
          <p:sp>
            <p:nvSpPr>
              <p:cNvPr id="5" name="Freeform 4">
                <a:extLst>
                  <a:ext uri="{FF2B5EF4-FFF2-40B4-BE49-F238E27FC236}">
                    <a16:creationId xmlns:a16="http://schemas.microsoft.com/office/drawing/2014/main" id="{59ACEA24-47B6-4847-92AB-94F8C77A2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577"/>
                <a:ext cx="2195" cy="1075"/>
              </a:xfrm>
              <a:custGeom>
                <a:avLst/>
                <a:gdLst>
                  <a:gd name="T0" fmla="+- 0 5555 2778"/>
                  <a:gd name="T1" fmla="*/ T0 w 2195"/>
                  <a:gd name="T2" fmla="+- 0 4842 577"/>
                  <a:gd name="T3" fmla="*/ 4842 h 1075"/>
                  <a:gd name="T4" fmla="+- 0 7750 2778"/>
                  <a:gd name="T5" fmla="*/ T4 w 2195"/>
                  <a:gd name="T6" fmla="+- 0 4842 577"/>
                  <a:gd name="T7" fmla="*/ 4842 h 1075"/>
                  <a:gd name="T8" fmla="+- 0 7750 2778"/>
                  <a:gd name="T9" fmla="*/ T8 w 2195"/>
                  <a:gd name="T10" fmla="+- 0 5917 577"/>
                  <a:gd name="T11" fmla="*/ 5917 h 1075"/>
                  <a:gd name="T12" fmla="+- 0 5555 2778"/>
                  <a:gd name="T13" fmla="*/ T12 w 2195"/>
                  <a:gd name="T14" fmla="+- 0 5917 577"/>
                  <a:gd name="T15" fmla="*/ 5917 h 1075"/>
                  <a:gd name="T16" fmla="+- 0 5555 2778"/>
                  <a:gd name="T17" fmla="*/ T16 w 2195"/>
                  <a:gd name="T18" fmla="+- 0 4842 577"/>
                  <a:gd name="T19" fmla="*/ 4842 h 10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195" h="1075">
                    <a:moveTo>
                      <a:pt x="2777" y="4265"/>
                    </a:moveTo>
                    <a:lnTo>
                      <a:pt x="4972" y="4265"/>
                    </a:lnTo>
                    <a:lnTo>
                      <a:pt x="4972" y="5340"/>
                    </a:lnTo>
                    <a:lnTo>
                      <a:pt x="2777" y="5340"/>
                    </a:lnTo>
                    <a:lnTo>
                      <a:pt x="2777" y="42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147" name="Picture 3">
                <a:extLst>
                  <a:ext uri="{FF2B5EF4-FFF2-40B4-BE49-F238E27FC236}">
                    <a16:creationId xmlns:a16="http://schemas.microsoft.com/office/drawing/2014/main" id="{897EAE7F-BC1E-4F59-9EA7-A99A62B2DC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1" y="577"/>
                <a:ext cx="2056" cy="10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6" name="Rectangle 6">
            <a:extLst>
              <a:ext uri="{FF2B5EF4-FFF2-40B4-BE49-F238E27FC236}">
                <a16:creationId xmlns:a16="http://schemas.microsoft.com/office/drawing/2014/main" id="{B7BD28E3-7152-4DBA-BD39-296A8EB5E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925" y="2993817"/>
            <a:ext cx="9324975" cy="28007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Como dY = P dX, obtemos: 	d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– X dP.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Portanto: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pt-BR" altLang="en-US" sz="2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Método para obter a transformação de Legendre inversa 1D: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• 	Suponhamos que conhecemos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(P).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• 	Derivando, obtemos –X = d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/dP = –X(P). Por inversão obtemos P= P(X).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• 	Escrevemos Y =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(P) + P X e substituímos P = P(X).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• 	Dessa forma obtemos Y = Y(X), que é a </a:t>
            </a:r>
            <a:r>
              <a:rPr kumimoji="0" lang="pt-BR" altLang="en-US" sz="22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transformada inversa de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pt-BR" altLang="en-US" sz="22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Legendre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(P).</a:t>
            </a:r>
            <a:endParaRPr kumimoji="0" lang="pt-BR" altLang="en-US" sz="18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251B9884-ECC9-4147-A626-BCB8E86DC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925" y="363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08CC084E-7E3E-4896-B2C3-F8B6DBEEB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0" y="695176"/>
            <a:ext cx="8445500" cy="327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 problema inverso é obter Y = Y(X) quando conhecemos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(P).</a:t>
            </a:r>
            <a:endParaRPr kumimoji="0" lang="pt-B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14C74DC5-3022-4599-B886-3ECEDA5E8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925" y="4935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3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77DBA87-45FF-4B62-87AF-2BAD59FC8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">
            <a:extLst>
              <a:ext uri="{FF2B5EF4-FFF2-40B4-BE49-F238E27FC236}">
                <a16:creationId xmlns:a16="http://schemas.microsoft.com/office/drawing/2014/main" id="{7127AFE3-A98D-4D7B-B257-05669044F79A}"/>
              </a:ext>
            </a:extLst>
          </p:cNvPr>
          <p:cNvGrpSpPr>
            <a:grpSpLocks/>
          </p:cNvGrpSpPr>
          <p:nvPr/>
        </p:nvGrpSpPr>
        <p:grpSpPr bwMode="auto">
          <a:xfrm>
            <a:off x="1577181" y="457200"/>
            <a:ext cx="9037637" cy="492125"/>
            <a:chOff x="113" y="70"/>
            <a:chExt cx="14233" cy="775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7989E2B8-84B8-4320-BB7F-04F26E3E2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" y="70"/>
              <a:ext cx="14233" cy="775"/>
            </a:xfrm>
            <a:custGeom>
              <a:avLst/>
              <a:gdLst>
                <a:gd name="T0" fmla="+- 0 113 113"/>
                <a:gd name="T1" fmla="*/ T0 w 14233"/>
                <a:gd name="T2" fmla="+- 0 70 70"/>
                <a:gd name="T3" fmla="*/ 70 h 775"/>
                <a:gd name="T4" fmla="+- 0 14345 113"/>
                <a:gd name="T5" fmla="*/ T4 w 14233"/>
                <a:gd name="T6" fmla="+- 0 70 70"/>
                <a:gd name="T7" fmla="*/ 70 h 775"/>
                <a:gd name="T8" fmla="+- 0 14345 113"/>
                <a:gd name="T9" fmla="*/ T8 w 14233"/>
                <a:gd name="T10" fmla="+- 0 845 70"/>
                <a:gd name="T11" fmla="*/ 845 h 775"/>
                <a:gd name="T12" fmla="+- 0 113 113"/>
                <a:gd name="T13" fmla="*/ T12 w 14233"/>
                <a:gd name="T14" fmla="+- 0 845 70"/>
                <a:gd name="T15" fmla="*/ 845 h 775"/>
                <a:gd name="T16" fmla="+- 0 113 113"/>
                <a:gd name="T17" fmla="*/ T16 w 14233"/>
                <a:gd name="T18" fmla="+- 0 70 70"/>
                <a:gd name="T19" fmla="*/ 70 h 77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33" h="775">
                  <a:moveTo>
                    <a:pt x="0" y="0"/>
                  </a:moveTo>
                  <a:lnTo>
                    <a:pt x="14232" y="0"/>
                  </a:lnTo>
                  <a:lnTo>
                    <a:pt x="14232" y="775"/>
                  </a:lnTo>
                  <a:lnTo>
                    <a:pt x="0" y="77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0C2BD401-18FD-4B07-BA43-385DACAA6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181" y="457200"/>
            <a:ext cx="10107584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Transformações de Legendre em várias variáveis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generalização da transformação de Legendre para funciones de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mais de uma variável independente é simples.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 três dimensões Y é função de X</a:t>
            </a:r>
            <a:r>
              <a:rPr kumimoji="0" lang="pt-B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X</a:t>
            </a:r>
            <a:r>
              <a:rPr kumimoji="0" lang="pt-B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e a equação fundamental representa uma superfície.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Essa superfície pode ser considerada como o lugar geométrico  dos pontos que satisfazem a equação fundamental Y = Y(X</a:t>
            </a:r>
            <a:r>
              <a:rPr kumimoji="0" lang="pt-B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X</a:t>
            </a:r>
            <a:r>
              <a:rPr kumimoji="0" lang="pt-B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), ou como a envolvente dos planos tangentes.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 plano pode ser caracterizado pela sua intersecção com o eixo Y, e pelas  inclinações P</a:t>
            </a:r>
            <a:r>
              <a:rPr kumimoji="0" lang="pt-B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P</a:t>
            </a:r>
            <a:r>
              <a:rPr kumimoji="0" lang="pt-B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  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suas intersecções com os planos Y-X</a:t>
            </a:r>
            <a:r>
              <a:rPr kumimoji="0" lang="pt-B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Y-X</a:t>
            </a:r>
            <a:r>
              <a:rPr kumimoji="0" lang="pt-B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La equação fundamental seleciona então, de entre todos os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planos possíveis, um subconjunto descrito por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</a:t>
            </a:r>
            <a:r>
              <a:rPr kumimoji="0" lang="pt-B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P</a:t>
            </a:r>
            <a:r>
              <a:rPr kumimoji="0" lang="pt-B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kumimoji="0" lang="pt-B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73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96526F-A25F-4161-9C19-53E3878A63EA}"/>
              </a:ext>
            </a:extLst>
          </p:cNvPr>
          <p:cNvSpPr/>
          <p:nvPr/>
        </p:nvSpPr>
        <p:spPr>
          <a:xfrm>
            <a:off x="1443037" y="1917117"/>
            <a:ext cx="93059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0">
              <a:lnSpc>
                <a:spcPts val="305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Suponhamos</a:t>
            </a:r>
            <a:r>
              <a:rPr lang="pt-BR" spc="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que</a:t>
            </a:r>
            <a:r>
              <a:rPr lang="pt-BR" spc="1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conhecemos</a:t>
            </a:r>
            <a:r>
              <a:rPr lang="pt-BR" spc="-1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pt-BR" spc="-2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Y(X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10"/>
              </a:spcBef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pc="-60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Derivando,</a:t>
            </a:r>
            <a:r>
              <a:rPr lang="pt-BR" spc="1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obtemos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3330" marR="2501900" algn="ctr">
              <a:lnSpc>
                <a:spcPct val="76000"/>
              </a:lnSpc>
              <a:spcBef>
                <a:spcPts val="29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sz="1200" spc="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≣</a:t>
            </a:r>
            <a:r>
              <a:rPr lang="pt-BR" spc="-60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∂Y(X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1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pt-BR" spc="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pt-BR" spc="-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sz="1200" spc="13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sz="1200" spc="5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-2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2513330" marR="2501900" algn="ctr">
              <a:lnSpc>
                <a:spcPct val="76000"/>
              </a:lnSpc>
              <a:spcBef>
                <a:spcPts val="29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sz="1200" spc="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≣</a:t>
            </a:r>
            <a:r>
              <a:rPr lang="pt-BR" spc="-60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∂Y(X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1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pt-BR" spc="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pt-BR" spc="-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sz="1200" spc="13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sz="1200" spc="5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-2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2513330" marR="2501900" algn="ctr">
              <a:lnSpc>
                <a:spcPct val="76000"/>
              </a:lnSpc>
              <a:spcBef>
                <a:spcPts val="290"/>
              </a:spcBef>
              <a:spcAft>
                <a:spcPts val="0"/>
              </a:spcAft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tabLst>
                <a:tab pos="4584700" algn="l"/>
              </a:tabLs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Por</a:t>
            </a:r>
            <a:r>
              <a:rPr lang="pt-BR" spc="-1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inversão</a:t>
            </a:r>
            <a:r>
              <a:rPr lang="pt-BR" spc="-1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obtemos</a:t>
            </a:r>
            <a:r>
              <a:rPr lang="pt-BR" spc="2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4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e  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4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pt-BR" spc="-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0">
              <a:lnSpc>
                <a:spcPts val="6710"/>
              </a:lnSpc>
              <a:spcBef>
                <a:spcPts val="0"/>
              </a:spcBef>
              <a:spcAft>
                <a:spcPts val="0"/>
              </a:spcAft>
              <a:tabLst>
                <a:tab pos="5461000" algn="l"/>
              </a:tabLst>
            </a:pPr>
            <a:r>
              <a:rPr lang="pt-BR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Esc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evemos</a:t>
            </a:r>
            <a:r>
              <a:rPr lang="pt-BR" spc="1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en-US" spc="185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24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Y(X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135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pt-BR" spc="145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pt-BR" spc="-75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sz="1200" spc="-1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pt-BR" spc="-75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 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pc="6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substituímos</a:t>
            </a:r>
            <a:r>
              <a:rPr lang="pt-BR" spc="-6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=X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6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0">
              <a:lnSpc>
                <a:spcPts val="6810"/>
              </a:lnSpc>
              <a:spcBef>
                <a:spcPts val="0"/>
              </a:spcBef>
              <a:spcAft>
                <a:spcPts val="0"/>
              </a:spcAft>
              <a:tabLst>
                <a:tab pos="482600" algn="l"/>
                <a:tab pos="1371600" algn="l"/>
                <a:tab pos="2247900" algn="l"/>
                <a:tab pos="3492500" algn="l"/>
                <a:tab pos="3822700" algn="l"/>
                <a:tab pos="4152900" algn="l"/>
                <a:tab pos="4902200" algn="l"/>
                <a:tab pos="5461000" algn="l"/>
                <a:tab pos="6083300" algn="l"/>
                <a:tab pos="6375400" algn="l"/>
                <a:tab pos="6667500" algn="l"/>
                <a:tab pos="8585200" algn="l"/>
              </a:tabLs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Dessa	fo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</a:t>
            </a:r>
            <a:r>
              <a:rPr lang="pt-BR" spc="-5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obtemos</a:t>
            </a:r>
            <a:r>
              <a:rPr lang="pt-BR" spc="-3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	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-4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	</a:t>
            </a:r>
            <a:r>
              <a:rPr lang="pt-BR" spc="-5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),	que é	a	</a:t>
            </a:r>
            <a:r>
              <a:rPr lang="pt-BR" b="1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transfo</a:t>
            </a:r>
            <a:r>
              <a:rPr lang="pt-BR" b="1" spc="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b="1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mada	de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0">
              <a:lnSpc>
                <a:spcPts val="119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Legend</a:t>
            </a:r>
            <a:r>
              <a:rPr lang="pt-BR" b="1" spc="-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b="1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b="1" spc="-1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pt-BR" spc="-20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Y(X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7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C295D6F-54A3-431E-8F1A-F08347747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6075" y="856636"/>
            <a:ext cx="7575550" cy="5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lvl="0" indent="0" eaLnBrk="0" fontAlgn="base" latinLnBrk="0" hangingPunct="0">
              <a:lnSpc>
                <a:spcPct val="174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pt-BR" altLang="en-US" sz="28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Método para obter a transformação de Legendre em 2D: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5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743BBE-91EC-47A2-BB2B-DFFDD09A0E7F}"/>
              </a:ext>
            </a:extLst>
          </p:cNvPr>
          <p:cNvSpPr/>
          <p:nvPr/>
        </p:nvSpPr>
        <p:spPr>
          <a:xfrm>
            <a:off x="1616075" y="1409699"/>
            <a:ext cx="9258300" cy="4368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0">
              <a:lnSpc>
                <a:spcPts val="6605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Suponhamos</a:t>
            </a:r>
            <a:r>
              <a:rPr lang="pt-BR" spc="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que</a:t>
            </a:r>
            <a:r>
              <a:rPr lang="pt-BR" spc="1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conhecemos</a:t>
            </a:r>
            <a:r>
              <a:rPr lang="pt-BR" spc="-1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en-US" spc="13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140" marR="0" indent="-285750">
              <a:lnSpc>
                <a:spcPts val="311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pc="-60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Derivando,</a:t>
            </a:r>
            <a:r>
              <a:rPr lang="pt-BR" spc="1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obtemos</a:t>
            </a:r>
            <a:r>
              <a:rPr lang="pt-BR" spc="2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–X</a:t>
            </a:r>
            <a:r>
              <a:rPr lang="pt-BR" spc="-2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/dP 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–X(P).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85745" marR="2774315" algn="ctr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 </a:t>
            </a:r>
            <a:r>
              <a:rPr lang="pt-BR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≣</a:t>
            </a:r>
            <a:r>
              <a:rPr lang="pt-BR" spc="-60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en-US" spc="13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pt-BR" spc="-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sz="1200" spc="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sz="1200" spc="3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85745" marR="2774315" algn="ctr">
              <a:lnSpc>
                <a:spcPts val="274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 </a:t>
            </a:r>
            <a:r>
              <a:rPr lang="pt-BR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≣</a:t>
            </a:r>
            <a:r>
              <a:rPr lang="pt-BR" spc="-60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en-US" spc="13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pt-BR" spc="-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sz="1200" spc="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sz="1200" spc="3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2785745" marR="2774315" algn="ctr">
              <a:lnSpc>
                <a:spcPts val="274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0">
              <a:lnSpc>
                <a:spcPts val="1190"/>
              </a:lnSpc>
              <a:spcBef>
                <a:spcPts val="0"/>
              </a:spcBef>
              <a:spcAft>
                <a:spcPts val="0"/>
              </a:spcAft>
              <a:tabLst>
                <a:tab pos="4584700" algn="l"/>
              </a:tabLs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Por</a:t>
            </a:r>
            <a:r>
              <a:rPr lang="pt-BR" spc="-1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inversão</a:t>
            </a:r>
            <a:r>
              <a:rPr lang="pt-BR" spc="-1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obtemos</a:t>
            </a:r>
            <a:r>
              <a:rPr lang="pt-BR" spc="2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2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	e 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140" marR="0" indent="-285750">
              <a:lnSpc>
                <a:spcPts val="671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pc="45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Esc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evemos</a:t>
            </a:r>
            <a:r>
              <a:rPr lang="pt-BR" spc="1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pt-BR" spc="-10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285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,P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pt-BR" spc="190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pt-BR" spc="285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sz="1200" spc="145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pt-BR" spc="285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.X</a:t>
            </a:r>
            <a:r>
              <a:rPr lang="pt-BR" sz="120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sz="1200" spc="40" dirty="0">
                <a:solidFill>
                  <a:srgbClr val="0433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pc="10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substituímos</a:t>
            </a:r>
            <a:r>
              <a:rPr lang="pt-BR" spc="-2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=P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(X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10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0">
              <a:lnSpc>
                <a:spcPts val="119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10"/>
              </a:spcBef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14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pc="65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Dessa</a:t>
            </a:r>
            <a:r>
              <a:rPr lang="pt-BR" spc="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</a:t>
            </a:r>
            <a:r>
              <a:rPr lang="pt-BR" spc="1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obtemos</a:t>
            </a:r>
            <a:r>
              <a:rPr lang="pt-BR" spc="3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pt-BR" spc="-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3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Y(X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),</a:t>
            </a:r>
            <a:r>
              <a:rPr lang="pt-BR" spc="-1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que</a:t>
            </a:r>
            <a:r>
              <a:rPr lang="pt-BR" spc="2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é</a:t>
            </a:r>
            <a:r>
              <a:rPr lang="pt-BR" spc="1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transfo</a:t>
            </a:r>
            <a:r>
              <a:rPr lang="pt-BR" b="1" spc="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b="1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mada</a:t>
            </a:r>
            <a:r>
              <a:rPr lang="pt-BR" b="1" spc="-3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inversa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b="1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BR" b="1" spc="11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b="1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Legend</a:t>
            </a:r>
            <a:r>
              <a:rPr lang="pt-BR" b="1" spc="-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pt-BR" b="1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BR" b="1" spc="-1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BR" spc="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en-US" spc="13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=</a:t>
            </a:r>
            <a:r>
              <a:rPr lang="pt-BR" spc="18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(P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0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pt-BR" spc="6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7F610640-AF69-453D-81AB-6E9266229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6075" y="856636"/>
            <a:ext cx="7575550" cy="5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lvl="0" indent="0" eaLnBrk="0" fontAlgn="base" latinLnBrk="0" hangingPunct="0">
              <a:lnSpc>
                <a:spcPct val="174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pt-BR" altLang="en-US" sz="28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Método para obter a transformação </a:t>
            </a:r>
            <a:r>
              <a:rPr kumimoji="0" lang="pt-BR" altLang="en-US" sz="2800" b="1" i="0" u="none" strike="noStrike" cap="none" normalizeH="0" baseline="30000" dirty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inversa</a:t>
            </a:r>
            <a:r>
              <a:rPr kumimoji="0" lang="pt-BR" altLang="en-US" sz="28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Legendre em 2D: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09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B2E9F145-0CFD-4D1D-A441-37822834B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3315986"/>
            <a:ext cx="47244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>
            <a:extLst>
              <a:ext uri="{FF2B5EF4-FFF2-40B4-BE49-F238E27FC236}">
                <a16:creationId xmlns:a16="http://schemas.microsoft.com/office/drawing/2014/main" id="{F72205E5-591B-41B3-99CC-BC9732075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598" y="3923345"/>
            <a:ext cx="14763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BD70A876-7567-40D5-A326-DB48525A9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5" y="1668574"/>
            <a:ext cx="12192000" cy="171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960" tIns="114264" rIns="190440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Lagrangiana caracteriza completamente a dinâmica de um sistema mecânico.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Lagrangiana é uma função de 2r variáveis, onde  r variáveis são coordenadas generalizadas, e as 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restantes são velocidades generalizadas.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Assim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a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equação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fundamental do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sistema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é: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A4C03D-D933-46C9-AFC1-8CF2FED90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98" y="5169433"/>
            <a:ext cx="1219200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Podemos definir uma nova função, a Hamiltoniana, através de uma transformação de Legendre em relação às velocidades generalizadas.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Para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isso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são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definidos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momentos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generalizados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como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5E4578-2B79-470F-A552-A3A07B1C0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4467146"/>
            <a:ext cx="121920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E4AFBB-3000-4194-8EF6-511B5D390900}"/>
              </a:ext>
            </a:extLst>
          </p:cNvPr>
          <p:cNvSpPr/>
          <p:nvPr/>
        </p:nvSpPr>
        <p:spPr>
          <a:xfrm>
            <a:off x="2576302" y="510079"/>
            <a:ext cx="772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spc="-230" dirty="0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pt-BR" sz="2400" b="1" dirty="0">
                <a:latin typeface="Arial" panose="020B0604020202020204" pitchFamily="34" charset="0"/>
                <a:ea typeface="Arial" panose="020B0604020202020204" pitchFamily="34" charset="0"/>
              </a:rPr>
              <a:t>ransfo</a:t>
            </a:r>
            <a:r>
              <a:rPr lang="pt-BR" sz="2400" b="1" spc="45" dirty="0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pt-BR" sz="2400" b="1" dirty="0">
                <a:latin typeface="Arial" panose="020B0604020202020204" pitchFamily="34" charset="0"/>
                <a:ea typeface="Arial" panose="020B0604020202020204" pitchFamily="34" charset="0"/>
              </a:rPr>
              <a:t>mações</a:t>
            </a:r>
            <a:r>
              <a:rPr lang="pt-BR" sz="2400" b="1" spc="12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BR" sz="2400" b="1" spc="1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ea typeface="Arial" panose="020B0604020202020204" pitchFamily="34" charset="0"/>
              </a:rPr>
              <a:t>Legend</a:t>
            </a:r>
            <a:r>
              <a:rPr lang="pt-BR" sz="2400" b="1" spc="-45" dirty="0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pt-BR" sz="2400" b="1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BR" sz="2400" b="1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pt-BR" sz="2400" b="1" spc="-10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ea typeface="Arial" panose="020B0604020202020204" pitchFamily="34" charset="0"/>
              </a:rPr>
              <a:t>Mecânica</a:t>
            </a:r>
            <a:r>
              <a:rPr lang="pt-BR" sz="2400" b="1" spc="6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ea typeface="Arial" panose="020B0604020202020204" pitchFamily="34" charset="0"/>
              </a:rPr>
              <a:t>Clássica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221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DEE2F55D-6038-4A7D-A05B-5B8AD6EF9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798" y="2019801"/>
            <a:ext cx="30099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5" name="Picture 1">
            <a:extLst>
              <a:ext uri="{FF2B5EF4-FFF2-40B4-BE49-F238E27FC236}">
                <a16:creationId xmlns:a16="http://schemas.microsoft.com/office/drawing/2014/main" id="{6B1F402F-5FA8-4EFF-A5DE-907359941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498" y="4274588"/>
            <a:ext cx="55245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2904FA62-8C03-405E-878E-78AF39EB4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30" y="1297537"/>
            <a:ext cx="71167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Usando a transformação de Legendre temos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D73346-F0E7-4FAF-B7C8-F237AAE2C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707" y="3218591"/>
            <a:ext cx="33685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nova função tem a forma: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A7BB17-639A-4AC6-A8FB-696D1C731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448" y="5345019"/>
            <a:ext cx="939310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200" dirty="0"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também caracteriza	completamente  a dinâmica 	do sistema mecânico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3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DB5539-369B-48AB-B6A9-E6BE1A31DB3B}"/>
              </a:ext>
            </a:extLst>
          </p:cNvPr>
          <p:cNvSpPr/>
          <p:nvPr/>
        </p:nvSpPr>
        <p:spPr>
          <a:xfrm>
            <a:off x="990600" y="1980590"/>
            <a:ext cx="10401300" cy="3057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939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  <a:tabLst>
                <a:tab pos="571500" algn="l"/>
                <a:tab pos="1917700" algn="l"/>
                <a:tab pos="2438400" algn="l"/>
                <a:tab pos="4000500" algn="l"/>
                <a:tab pos="4622800" algn="l"/>
                <a:tab pos="6705600" algn="l"/>
                <a:tab pos="7213600" algn="l"/>
                <a:tab pos="8572500" algn="l"/>
              </a:tabLst>
            </a:pP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z="2000" spc="-5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aplicação	do</a:t>
            </a:r>
            <a:r>
              <a:rPr lang="pt-BR" sz="2000" spc="-4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fo</a:t>
            </a:r>
            <a:r>
              <a:rPr lang="pt-BR" sz="2000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malismo	</a:t>
            </a:r>
            <a:r>
              <a:rPr lang="pt-BR" sz="2000" spc="-5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das	transfo</a:t>
            </a:r>
            <a:r>
              <a:rPr lang="pt-BR" sz="2000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mações	de</a:t>
            </a:r>
            <a:r>
              <a:rPr lang="pt-BR" sz="2000" spc="-5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Legendre	na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9390" marR="0">
              <a:lnSpc>
                <a:spcPct val="115000"/>
              </a:lnSpc>
              <a:spcBef>
                <a:spcPts val="70"/>
              </a:spcBef>
              <a:spcAft>
                <a:spcPts val="0"/>
              </a:spcAft>
            </a:pPr>
            <a:r>
              <a:rPr lang="pt-BR" sz="2000" spc="-2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z="2000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modinâmica</a:t>
            </a:r>
            <a:r>
              <a:rPr lang="pt-BR" sz="2000" spc="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é di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eta: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2290" marR="197485" indent="-342900"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•   </a:t>
            </a:r>
            <a:r>
              <a:rPr lang="pt-BR" sz="2000" spc="-2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</a:t>
            </a:r>
            <a:r>
              <a:rPr lang="pt-BR" sz="2000" spc="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elação</a:t>
            </a:r>
            <a:r>
              <a:rPr lang="pt-BR" sz="2000" spc="4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fundamental </a:t>
            </a:r>
            <a:r>
              <a:rPr lang="pt-BR" sz="2000" spc="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pt-BR" sz="2000" spc="3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lang="pt-BR" sz="2000" spc="1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Y(X</a:t>
            </a:r>
            <a: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spc="1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spc="5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...)</a:t>
            </a:r>
            <a:r>
              <a:rPr lang="pt-BR" sz="2000" spc="4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pode </a:t>
            </a:r>
            <a:r>
              <a:rPr lang="pt-BR" sz="2000" spc="2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ser</a:t>
            </a:r>
            <a:r>
              <a:rPr lang="pt-BR" sz="2000" spc="4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interp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etada como</a:t>
            </a:r>
            <a:r>
              <a:rPr lang="pt-BR" sz="2000" spc="-4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z="2000" spc="3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elação</a:t>
            </a:r>
            <a:r>
              <a:rPr lang="pt-BR" sz="2000" spc="3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fundamental</a:t>
            </a:r>
            <a:r>
              <a:rPr lang="pt-BR" sz="2000" spc="5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pt-BR" sz="2000" spc="3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ep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esentação</a:t>
            </a:r>
            <a:r>
              <a:rPr lang="pt-BR" sz="2000" spc="3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z="2000" spc="5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ene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gia:</a:t>
            </a:r>
            <a:r>
              <a:rPr lang="pt-BR" sz="2000" spc="4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pt-BR" sz="2000" spc="3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U(S,</a:t>
            </a:r>
            <a:r>
              <a:rPr lang="pt-BR" sz="2000" spc="1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spc="-2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spc="-1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spc="1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....)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Bef>
                <a:spcPts val="95"/>
              </a:spcBef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939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• 	As</a:t>
            </a:r>
            <a:r>
              <a:rPr lang="pt-BR" sz="2000" spc="-1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derivadas</a:t>
            </a:r>
            <a:r>
              <a:rPr lang="pt-BR" sz="2000" spc="-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spc="-1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,...</a:t>
            </a:r>
            <a:r>
              <a:rPr lang="pt-BR" sz="2000" spc="-1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cor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espondem</a:t>
            </a:r>
            <a:r>
              <a:rPr lang="pt-BR" sz="2000" spc="1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aos</a:t>
            </a:r>
            <a:r>
              <a:rPr lang="pt-BR" sz="2000" spc="-1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parâmet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</a:t>
            </a:r>
            <a:r>
              <a:rPr lang="pt-BR" sz="2000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intensivos</a:t>
            </a:r>
            <a:r>
              <a:rPr lang="pt-BR" sz="2000" spc="-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spc="-2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spc="-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spc="-3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	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𝜇</a:t>
            </a:r>
            <a: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spc="3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𝜇</a:t>
            </a:r>
            <a: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spc="3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....</a:t>
            </a:r>
            <a:r>
              <a:rPr lang="pt-BR" sz="2000" spc="3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As</a:t>
            </a:r>
            <a:r>
              <a:rPr lang="pt-BR" sz="2000" spc="1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funções</a:t>
            </a:r>
            <a:r>
              <a:rPr lang="pt-BR" sz="2000" spc="1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transfo</a:t>
            </a:r>
            <a:r>
              <a:rPr lang="pt-BR" sz="2000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madas</a:t>
            </a:r>
            <a:r>
              <a:rPr lang="pt-BR" sz="2000" spc="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z="2000" spc="4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Legend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</a:t>
            </a:r>
            <a:r>
              <a:rPr lang="pt-BR" sz="2000" spc="-2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ecebem</a:t>
            </a:r>
            <a:r>
              <a:rPr lang="pt-BR" sz="2000" spc="3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 nome</a:t>
            </a:r>
            <a:r>
              <a:rPr lang="pt-BR" sz="2000" spc="1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z="2000" spc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potenciais</a:t>
            </a:r>
            <a:r>
              <a:rPr lang="pt-BR" sz="2000" b="1" spc="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</a:t>
            </a:r>
            <a:r>
              <a:rPr lang="pt-BR" sz="2000" b="1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z="20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modinâmicos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0E8A08C-F8DD-491E-9EF5-6A7DDCFA0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376" y="868385"/>
            <a:ext cx="4219048" cy="371429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157253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6B22FD-A61E-4C9B-9BB5-8002A66DA2D7}"/>
              </a:ext>
            </a:extLst>
          </p:cNvPr>
          <p:cNvSpPr/>
          <p:nvPr/>
        </p:nvSpPr>
        <p:spPr>
          <a:xfrm>
            <a:off x="1612537" y="1217805"/>
            <a:ext cx="8636000" cy="3498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9390" marR="210820" algn="just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5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ene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gia</a:t>
            </a:r>
            <a:r>
              <a:rPr lang="pt-BR" spc="5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liv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pc="5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</a:t>
            </a:r>
            <a:r>
              <a:rPr lang="pt-BR" spc="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Helmholtz </a:t>
            </a:r>
            <a:r>
              <a:rPr lang="pt-BR" spc="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pt-BR" spc="3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(ou</a:t>
            </a:r>
            <a:r>
              <a:rPr lang="pt-BR" spc="4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potencial </a:t>
            </a:r>
            <a:r>
              <a:rPr lang="pt-BR" spc="1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</a:t>
            </a:r>
            <a:r>
              <a:rPr lang="pt-BR" spc="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Helmholtz)    </a:t>
            </a:r>
            <a:r>
              <a:rPr lang="pt-BR" spc="-2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é</a:t>
            </a:r>
            <a:r>
              <a:rPr lang="pt-BR" spc="5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9390" marR="195580" algn="just">
              <a:lnSpc>
                <a:spcPts val="2600"/>
              </a:lnSpc>
              <a:spcBef>
                <a:spcPts val="5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transfo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mada</a:t>
            </a:r>
            <a:r>
              <a:rPr lang="pt-BR" spc="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3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Legend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pc="3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cial</a:t>
            </a:r>
            <a:r>
              <a:rPr lang="pt-BR" spc="2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3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pt-BR" spc="1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que</a:t>
            </a:r>
            <a:r>
              <a:rPr lang="pt-BR" spc="3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substitui</a:t>
            </a:r>
            <a:r>
              <a:rPr lang="pt-BR" spc="3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como</a:t>
            </a:r>
            <a:r>
              <a:rPr lang="pt-BR" spc="4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variável independente</a:t>
            </a:r>
            <a:r>
              <a:rPr lang="pt-BR" spc="4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-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</a:t>
            </a:r>
            <a:r>
              <a:rPr lang="pt-BR" u="heavy" spc="-4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opia</a:t>
            </a:r>
            <a:r>
              <a:rPr lang="pt-BR" u="heavy" spc="24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pela</a:t>
            </a:r>
            <a:r>
              <a:rPr lang="pt-BR" u="heavy" spc="4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temperatura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pt-BR" spc="1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pt-BR" spc="-1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≣</a:t>
            </a:r>
            <a:r>
              <a:rPr lang="pt-BR" spc="-60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U[T]</a:t>
            </a:r>
            <a:r>
              <a:rPr lang="pt-BR" spc="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0"/>
              </a:spcBef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34640" marR="292036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651500" algn="l"/>
              </a:tabLst>
            </a:pPr>
            <a:r>
              <a:rPr lang="pt-BR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pt-BR" i="1" spc="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t-BR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i="1" spc="1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pt-BR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,{X</a:t>
            </a:r>
            <a:r>
              <a:rPr lang="pt-BR" sz="1400" i="1" spc="15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pt-BR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}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pt-BR" i="1" dirty="0">
                <a:latin typeface="MS UI Gothic" panose="020B0600070205080204" pitchFamily="34" charset="-128"/>
                <a:ea typeface="Calibri" panose="020F0502020204030204" pitchFamily="34" charset="0"/>
                <a:cs typeface="MS UI Gothic" panose="020B0600070205080204" pitchFamily="34" charset="-128"/>
              </a:rPr>
              <a:t>⌘</a:t>
            </a:r>
            <a:r>
              <a:rPr lang="pt-BR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U(T</a:t>
            </a:r>
            <a:r>
              <a:rPr lang="pt-BR" i="1" spc="-4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.S)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Bef>
                <a:spcPts val="40"/>
              </a:spcBef>
            </a:pPr>
            <a:r>
              <a:rPr lang="pt-BR" sz="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9390" marR="204470" algn="just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elaçã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funciona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pt-BR" spc="1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 =</a:t>
            </a:r>
            <a:r>
              <a:rPr lang="pt-BR" spc="3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F(</a:t>
            </a:r>
            <a:r>
              <a:rPr lang="pt-BR" spc="-1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2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2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{</a:t>
            </a:r>
            <a:r>
              <a:rPr lang="pt-BR" spc="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spc="2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}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pt-BR" spc="1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constitu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pt-BR" spc="3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equaçã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 fundamental.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700"/>
              </a:lnSpc>
              <a:spcBef>
                <a:spcPts val="15"/>
              </a:spcBef>
            </a:pPr>
            <a:r>
              <a:rPr lang="pt-B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9390" marR="205105" algn="just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Para</a:t>
            </a:r>
            <a:r>
              <a:rPr lang="pt-BR" spc="-1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simplificar</a:t>
            </a:r>
            <a:r>
              <a:rPr lang="pt-BR" spc="1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notação,</a:t>
            </a:r>
            <a:r>
              <a:rPr lang="pt-BR" spc="1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considera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emos</a:t>
            </a:r>
            <a:r>
              <a:rPr lang="pt-BR" spc="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pt-BR" spc="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sequência</a:t>
            </a:r>
            <a:r>
              <a:rPr lang="pt-BR" spc="-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</a:t>
            </a:r>
            <a:r>
              <a:rPr lang="pt-BR" spc="2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sistema 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simple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 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pc="2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únic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t-BR" spc="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componente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5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i.e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pt-BR" spc="1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pt-BR" spc="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pt-BR" spc="-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t-BR" spc="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-2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,N)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pt-BR" spc="2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2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pt-BR" spc="1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2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pt-BR" spc="3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2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ri</a:t>
            </a:r>
            <a:r>
              <a:rPr lang="pt-BR" spc="3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á</a:t>
            </a:r>
            <a:r>
              <a:rPr lang="pt-BR" spc="2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pt-BR" spc="3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pc="2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 te</a:t>
            </a:r>
            <a:r>
              <a:rPr lang="pt-BR" spc="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modinâmicas</a:t>
            </a:r>
            <a:r>
              <a:rPr lang="pt-BR" spc="17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pt-BR" spc="-3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ep</a:t>
            </a:r>
            <a:r>
              <a:rPr lang="pt-BR" spc="-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esentação</a:t>
            </a:r>
            <a:r>
              <a:rPr lang="pt-BR" spc="-5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16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Helmholtz</a:t>
            </a:r>
            <a:r>
              <a:rPr lang="pt-BR" spc="16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podem</a:t>
            </a:r>
            <a:r>
              <a:rPr lang="pt-BR" spc="40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ser</a:t>
            </a:r>
            <a:r>
              <a:rPr lang="pt-BR" spc="-12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obtidas</a:t>
            </a:r>
            <a:r>
              <a:rPr lang="pt-BR" spc="28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partir</a:t>
            </a:r>
            <a:r>
              <a:rPr lang="pt-BR" spc="15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</a:t>
            </a:r>
            <a:r>
              <a:rPr lang="pt-BR" spc="2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dife</a:t>
            </a:r>
            <a:r>
              <a:rPr lang="pt-BR" spc="-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encial</a:t>
            </a:r>
            <a:r>
              <a:rPr lang="pt-BR" spc="11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dF: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D55591-EBF3-47B4-89AB-D4C246FAF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347" y="4670574"/>
            <a:ext cx="6663003" cy="13429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A77EAE-2E93-4854-ABBF-A3E360F54735}"/>
              </a:ext>
            </a:extLst>
          </p:cNvPr>
          <p:cNvSpPr txBox="1"/>
          <p:nvPr/>
        </p:nvSpPr>
        <p:spPr>
          <a:xfrm>
            <a:off x="1737359" y="475161"/>
            <a:ext cx="5812972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ENERGIA LIVRE DE HELMHOLTZ</a:t>
            </a:r>
          </a:p>
        </p:txBody>
      </p:sp>
    </p:spTree>
    <p:extLst>
      <p:ext uri="{BB962C8B-B14F-4D97-AF65-F5344CB8AC3E}">
        <p14:creationId xmlns:p14="http://schemas.microsoft.com/office/powerpoint/2010/main" val="79931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23461D9-3960-48F8-A318-D3D359A4B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454" y="796834"/>
            <a:ext cx="8990254" cy="523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42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F8B4B-8E7E-4A0C-8BE0-CE4A6E5E1DD3}"/>
              </a:ext>
            </a:extLst>
          </p:cNvPr>
          <p:cNvSpPr/>
          <p:nvPr/>
        </p:nvSpPr>
        <p:spPr>
          <a:xfrm>
            <a:off x="1397000" y="1198039"/>
            <a:ext cx="8318500" cy="3847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5080">
              <a:lnSpc>
                <a:spcPct val="83000"/>
              </a:lnSpc>
              <a:spcBef>
                <a:spcPts val="175"/>
              </a:spcBef>
              <a:spcAft>
                <a:spcPts val="0"/>
              </a:spcAft>
              <a:tabLst>
                <a:tab pos="6756400" algn="l"/>
              </a:tabLs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entalpia</a:t>
            </a:r>
            <a:r>
              <a:rPr lang="pt-BR" spc="1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pt-BR" spc="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é</a:t>
            </a:r>
            <a:r>
              <a:rPr lang="pt-BR" spc="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-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transfo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mada</a:t>
            </a:r>
            <a:r>
              <a:rPr lang="pt-BR" spc="-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1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Legend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pc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cial</a:t>
            </a:r>
            <a:r>
              <a:rPr lang="pt-BR" spc="-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1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pt-BR" spc="-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que</a:t>
            </a:r>
            <a:r>
              <a:rPr lang="pt-BR" spc="1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substitui como</a:t>
            </a:r>
            <a:r>
              <a:rPr lang="pt-BR" spc="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variável</a:t>
            </a:r>
            <a:r>
              <a:rPr lang="pt-BR" spc="-2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independente</a:t>
            </a:r>
            <a:r>
              <a:rPr lang="pt-BR" spc="4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t-BR" spc="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volume</a:t>
            </a:r>
            <a:r>
              <a:rPr lang="pt-BR" u="heavy" spc="7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pela</a:t>
            </a:r>
            <a:r>
              <a:rPr lang="pt-BR" u="heavy" spc="4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u="heavy" spc="-4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essão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H </a:t>
            </a:r>
            <a:r>
              <a:rPr lang="pt-BR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≣</a:t>
            </a:r>
            <a:r>
              <a:rPr lang="pt-BR" spc="-60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U[P]</a:t>
            </a:r>
            <a:r>
              <a:rPr lang="pt-BR" spc="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r>
              <a:rPr lang="pt-BR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8066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pt-BR" sz="2000" i="1" spc="-48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pt-BR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i="1" spc="-26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i="1" spc="6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i="1" spc="-27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{X</a:t>
            </a:r>
            <a:r>
              <a:rPr lang="pt-BR" sz="14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pt-BR" sz="1400" i="1" spc="-35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}</a:t>
            </a:r>
            <a: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→</a:t>
            </a:r>
            <a:r>
              <a:rPr lang="pt-BR" sz="2000" i="1" dirty="0">
                <a:latin typeface="MS UI Gothic" panose="020B0600070205080204" pitchFamily="34" charset="-128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pt-BR" sz="2000" i="1" spc="-60" dirty="0">
                <a:effectLst/>
                <a:latin typeface="MS UI Gothic" panose="020B0600070205080204" pitchFamily="34" charset="-128"/>
                <a:ea typeface="Calibri" panose="020F0502020204030204" pitchFamily="34" charset="0"/>
                <a:cs typeface="MS UI Gothic" panose="020B0600070205080204" pitchFamily="34" charset="-128"/>
              </a:rPr>
              <a:t>=</a:t>
            </a: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pt-BR" sz="2000" i="1" spc="14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pt-BR" sz="2000" spc="-13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i="1" spc="34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pt-BR" sz="2000" i="1" spc="-34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10"/>
              </a:spcBef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13970" algn="just">
              <a:lnSpc>
                <a:spcPct val="88000"/>
              </a:lnSpc>
              <a:spcBef>
                <a:spcPts val="7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2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elaçã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t-BR" spc="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funciona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pt-BR" spc="2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pt-BR" spc="2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3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3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3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{</a:t>
            </a:r>
            <a:r>
              <a:rPr lang="pt-BR" spc="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spc="1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}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pt-BR" spc="2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constitu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pt-BR" spc="3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1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equaçã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 fundamental.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Bef>
                <a:spcPts val="20"/>
              </a:spcBef>
            </a:pPr>
            <a:r>
              <a:rPr lang="pt-BR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13970" algn="just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Conside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emos</a:t>
            </a:r>
            <a:r>
              <a:rPr lang="pt-BR" spc="4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</a:t>
            </a:r>
            <a:r>
              <a:rPr lang="pt-BR" spc="5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sistema</a:t>
            </a:r>
            <a:r>
              <a:rPr lang="pt-BR" spc="3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simples</a:t>
            </a:r>
            <a:r>
              <a:rPr lang="pt-BR" spc="3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</a:t>
            </a:r>
            <a:r>
              <a:rPr lang="pt-BR" spc="5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único</a:t>
            </a:r>
            <a:r>
              <a:rPr lang="pt-BR" spc="6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componente, </a:t>
            </a:r>
            <a:r>
              <a:rPr lang="pt-BR" spc="3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i.e. H(S,</a:t>
            </a:r>
            <a:r>
              <a:rPr lang="pt-BR" spc="2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3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-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N).</a:t>
            </a:r>
            <a:r>
              <a:rPr lang="pt-BR" spc="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As</a:t>
            </a:r>
            <a:r>
              <a:rPr lang="pt-BR" spc="1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variáveis</a:t>
            </a:r>
            <a:r>
              <a:rPr lang="pt-BR" spc="-20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</a:t>
            </a:r>
            <a:r>
              <a:rPr lang="pt-BR" spc="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modinâmicas</a:t>
            </a:r>
            <a:r>
              <a:rPr lang="pt-BR" spc="24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pt-BR" spc="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ep</a:t>
            </a:r>
            <a:r>
              <a:rPr lang="pt-BR" spc="-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esentação</a:t>
            </a:r>
            <a:r>
              <a:rPr lang="pt-BR" spc="2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</a:t>
            </a:r>
            <a:r>
              <a:rPr lang="pt-BR" spc="16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entalpia podem</a:t>
            </a:r>
            <a:r>
              <a:rPr lang="pt-BR" spc="37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ser</a:t>
            </a:r>
            <a:r>
              <a:rPr lang="pt-BR" spc="-14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obtidas</a:t>
            </a:r>
            <a:r>
              <a:rPr lang="pt-BR" spc="25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por</a:t>
            </a:r>
            <a:r>
              <a:rPr lang="pt-BR" spc="23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</a:t>
            </a:r>
            <a:r>
              <a:rPr lang="pt-BR" spc="7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pc="-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ocedimento</a:t>
            </a:r>
            <a:r>
              <a:rPr lang="pt-BR" spc="50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análogo</a:t>
            </a:r>
            <a:r>
              <a:rPr lang="pt-BR" spc="19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ao</a:t>
            </a:r>
            <a:r>
              <a:rPr lang="pt-BR" spc="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utilizado</a:t>
            </a:r>
            <a:r>
              <a:rPr lang="pt-BR" spc="20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para</a:t>
            </a:r>
            <a:r>
              <a:rPr lang="pt-BR" spc="-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ene</a:t>
            </a:r>
            <a:r>
              <a:rPr lang="pt-BR" spc="-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gia</a:t>
            </a:r>
            <a:r>
              <a:rPr lang="pt-BR" spc="15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liv</a:t>
            </a:r>
            <a:r>
              <a:rPr lang="pt-BR" spc="-4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pc="3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10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Helmholtz. </a:t>
            </a:r>
            <a:r>
              <a:rPr lang="pt-BR" spc="100" dirty="0">
                <a:solidFill>
                  <a:srgbClr val="8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Neste</a:t>
            </a:r>
            <a:r>
              <a:rPr lang="pt-BR" spc="55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caso</a:t>
            </a:r>
            <a:r>
              <a:rPr lang="pt-BR" spc="-23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temos: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93365" marR="0">
              <a:lnSpc>
                <a:spcPts val="532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dH</a:t>
            </a:r>
            <a:r>
              <a:rPr lang="pt-BR" spc="1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t-BR" spc="-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dS</a:t>
            </a:r>
            <a:r>
              <a:rPr lang="pt-BR" spc="-1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pt-BR" spc="-1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dP</a:t>
            </a:r>
            <a:r>
              <a:rPr lang="pt-BR" spc="-1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𝜇</a:t>
            </a:r>
            <a:r>
              <a:rPr lang="en-US" spc="13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dN,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195B1B-9625-43E5-A1D8-D25B876A05CF}"/>
              </a:ext>
            </a:extLst>
          </p:cNvPr>
          <p:cNvSpPr txBox="1"/>
          <p:nvPr/>
        </p:nvSpPr>
        <p:spPr>
          <a:xfrm>
            <a:off x="1574800" y="545831"/>
            <a:ext cx="5812972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ENTALPIA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99BA30-1339-4790-A0AB-E7A820413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127" y="5045631"/>
            <a:ext cx="6480243" cy="126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A5946E-5200-4A32-B984-AC9DF710843E}"/>
              </a:ext>
            </a:extLst>
          </p:cNvPr>
          <p:cNvSpPr/>
          <p:nvPr/>
        </p:nvSpPr>
        <p:spPr>
          <a:xfrm>
            <a:off x="1619794" y="1365623"/>
            <a:ext cx="8804366" cy="4616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20955" algn="just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Nas </a:t>
            </a:r>
            <a:r>
              <a:rPr lang="pt-BR" spc="3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ep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esentações </a:t>
            </a:r>
            <a:r>
              <a:rPr lang="pt-BR" spc="3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</a:t>
            </a:r>
            <a:r>
              <a:rPr lang="pt-BR" spc="5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opia  </a:t>
            </a:r>
            <a:r>
              <a:rPr lang="pt-BR" spc="1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</a:t>
            </a:r>
            <a:r>
              <a:rPr lang="pt-BR" spc="4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</a:t>
            </a:r>
            <a:r>
              <a:rPr lang="pt-BR" spc="5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ene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gia, </a:t>
            </a:r>
            <a:r>
              <a:rPr lang="pt-BR" spc="5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 </a:t>
            </a:r>
            <a:r>
              <a:rPr lang="pt-BR" spc="3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parâmet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14605" algn="just">
              <a:lnSpc>
                <a:spcPct val="102000"/>
              </a:lnSpc>
              <a:spcBef>
                <a:spcPts val="7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extensivos</a:t>
            </a:r>
            <a:r>
              <a:rPr lang="pt-BR" spc="2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são</a:t>
            </a:r>
            <a:r>
              <a:rPr lang="pt-BR" spc="3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as</a:t>
            </a:r>
            <a:r>
              <a:rPr lang="pt-BR" spc="2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variáveis</a:t>
            </a:r>
            <a:r>
              <a:rPr lang="pt-BR" spc="1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matematicamente </a:t>
            </a:r>
            <a:r>
              <a:rPr lang="pt-BR" spc="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independentes, 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pc="4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 parâmet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</a:t>
            </a:r>
            <a:r>
              <a:rPr lang="pt-BR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intensivos</a:t>
            </a:r>
            <a:r>
              <a:rPr lang="pt-BR" spc="-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apa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ecem</a:t>
            </a:r>
            <a:r>
              <a:rPr lang="pt-BR" spc="-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como</a:t>
            </a:r>
            <a:r>
              <a:rPr lang="pt-BR" spc="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conceitos derivados.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700"/>
              </a:lnSpc>
            </a:pPr>
            <a:r>
              <a:rPr lang="pt-B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1397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</a:t>
            </a:r>
            <a:r>
              <a:rPr lang="pt-BR" spc="4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entanto,</a:t>
            </a:r>
            <a:r>
              <a:rPr lang="pt-BR" spc="4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</a:t>
            </a:r>
            <a:r>
              <a:rPr lang="pt-BR" spc="3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laboratório,</a:t>
            </a:r>
            <a:r>
              <a:rPr lang="pt-BR" spc="5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</a:t>
            </a:r>
            <a:r>
              <a:rPr lang="pt-BR" spc="1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parâmet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</a:t>
            </a:r>
            <a:r>
              <a:rPr lang="pt-BR" spc="2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intensivos</a:t>
            </a:r>
            <a:r>
              <a:rPr lang="pt-BR" spc="1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são</a:t>
            </a:r>
            <a:r>
              <a:rPr lang="pt-BR" spc="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</a:t>
            </a:r>
            <a:r>
              <a:rPr lang="pt-BR" spc="1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que</a:t>
            </a:r>
            <a:r>
              <a:rPr lang="pt-BR" spc="3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 podem</a:t>
            </a:r>
            <a:r>
              <a:rPr lang="pt-BR" spc="3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medir</a:t>
            </a:r>
            <a:r>
              <a:rPr lang="pt-BR" spc="1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cont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olar</a:t>
            </a:r>
            <a:r>
              <a:rPr lang="pt-BR" spc="1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mais</a:t>
            </a:r>
            <a:r>
              <a:rPr lang="pt-BR" spc="-1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facilmente.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Bef>
                <a:spcPts val="5"/>
              </a:spcBef>
            </a:pPr>
            <a:r>
              <a:rPr lang="pt-B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13970" algn="just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 </a:t>
            </a:r>
            <a:r>
              <a:rPr lang="pt-BR" spc="6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caso </a:t>
            </a:r>
            <a:r>
              <a:rPr lang="pt-BR" spc="2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emo  </a:t>
            </a:r>
            <a:r>
              <a:rPr lang="pt-BR" spc="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está </a:t>
            </a:r>
            <a:r>
              <a:rPr lang="pt-BR" spc="3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ep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esentado  </a:t>
            </a:r>
            <a:r>
              <a:rPr lang="pt-BR" spc="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pelas </a:t>
            </a:r>
            <a:r>
              <a:rPr lang="pt-BR" spc="3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variáveis </a:t>
            </a:r>
            <a:r>
              <a:rPr lang="pt-BR" spc="1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conjugadas ent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opia </a:t>
            </a:r>
            <a:r>
              <a:rPr lang="pt-BR" spc="4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</a:t>
            </a:r>
            <a:r>
              <a:rPr lang="pt-BR" spc="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temperatura. </a:t>
            </a:r>
            <a:r>
              <a:rPr lang="pt-BR" spc="2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Não </a:t>
            </a:r>
            <a:r>
              <a:rPr lang="pt-BR" spc="2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existem </a:t>
            </a:r>
            <a:r>
              <a:rPr lang="pt-BR" spc="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instrumentos </a:t>
            </a:r>
            <a:r>
              <a:rPr lang="pt-BR" spc="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práticos </a:t>
            </a:r>
            <a:r>
              <a:rPr lang="pt-BR" spc="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para medir</a:t>
            </a:r>
            <a:r>
              <a:rPr lang="pt-BR" spc="3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etamente</a:t>
            </a:r>
            <a:r>
              <a:rPr lang="pt-BR" spc="5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1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opia,</a:t>
            </a:r>
            <a:r>
              <a:rPr lang="pt-BR" spc="4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mas</a:t>
            </a:r>
            <a:r>
              <a:rPr lang="pt-BR" spc="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é</a:t>
            </a:r>
            <a:r>
              <a:rPr lang="pt-BR" spc="2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muito</a:t>
            </a:r>
            <a:r>
              <a:rPr lang="pt-BR" spc="5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fácil</a:t>
            </a:r>
            <a:r>
              <a:rPr lang="pt-BR" spc="1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medir</a:t>
            </a:r>
            <a:r>
              <a:rPr lang="pt-BR" spc="3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pc="2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olar</a:t>
            </a:r>
            <a:r>
              <a:rPr lang="pt-BR" spc="4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temperatura.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650"/>
              </a:lnSpc>
              <a:spcBef>
                <a:spcPts val="20"/>
              </a:spcBef>
            </a:pPr>
            <a:r>
              <a:rPr lang="pt-B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1397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Gostaríamos</a:t>
            </a:r>
            <a:r>
              <a:rPr lang="pt-BR" spc="-1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2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encontrar</a:t>
            </a:r>
            <a:r>
              <a:rPr lang="pt-BR" spc="1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uma</a:t>
            </a:r>
            <a:r>
              <a:rPr lang="pt-BR" spc="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ep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esentação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qual</a:t>
            </a:r>
            <a:r>
              <a:rPr lang="pt-BR" spc="1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parâmet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 intensivos</a:t>
            </a:r>
            <a:r>
              <a:rPr lang="pt-BR" spc="3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substituam</a:t>
            </a:r>
            <a:r>
              <a:rPr lang="pt-BR" spc="4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</a:t>
            </a:r>
            <a:r>
              <a:rPr lang="pt-BR" spc="3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extensivos</a:t>
            </a:r>
            <a:r>
              <a:rPr lang="pt-BR" spc="2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como</a:t>
            </a:r>
            <a:r>
              <a:rPr lang="pt-BR" spc="5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variáveis</a:t>
            </a:r>
            <a:r>
              <a:rPr lang="pt-BR" spc="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independentes; mas</a:t>
            </a:r>
            <a:r>
              <a:rPr lang="pt-BR" spc="-2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sem</a:t>
            </a:r>
            <a:r>
              <a:rPr lang="pt-BR" spc="-1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der</a:t>
            </a:r>
            <a:r>
              <a:rPr lang="pt-BR" spc="1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info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mação</a:t>
            </a:r>
            <a:r>
              <a:rPr lang="pt-BR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modinâmica.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34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7465B52-ECF8-43C5-9DBE-56303DA44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63" y="3640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7D5A496-4A8E-42A9-A8B9-E59465B0E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63" y="1088994"/>
            <a:ext cx="872934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energia livre de Gibbs G é a transformada de Legendre parcial de U que substitue como variáveis independentes o volume pela pressão, e a entropia  pela temperatura G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Sans Unicode" panose="020B0602030504020204" pitchFamily="34" charset="0"/>
                <a:ea typeface="Arial" panose="020B0604020202020204" pitchFamily="34" charset="0"/>
                <a:cs typeface="Lucida Sans Unicode" panose="020B0602030504020204" pitchFamily="34" charset="0"/>
              </a:rPr>
              <a:t>≣U(T,P):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T, P, {X</a:t>
            </a:r>
            <a:r>
              <a:rPr kumimoji="0" lang="en-US" altLang="en-US" sz="1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}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S UI Gothic" panose="020B0600070205080204" pitchFamily="34" charset="-128"/>
              </a:rPr>
              <a:t>⌘ G=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U-TS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+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PV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 = G(T, P, {X</a:t>
            </a:r>
            <a:r>
              <a:rPr kumimoji="0" lang="pt-B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}) constitui uma equação fundamental.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Para um sistema simples de um único componente,  i.e. G(T, P, N), temos: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dG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= – S dT + V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dP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+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𝜇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dN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6109BB-AA2B-4B23-AF8C-FC520A9D0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659" y="3791546"/>
            <a:ext cx="7781327" cy="14300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B9E7AC3-31DC-479D-8F8F-47F01F22B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963" y="5041132"/>
            <a:ext cx="8459740" cy="12122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50AD896-276E-4D90-A03B-CE0B8F402543}"/>
              </a:ext>
            </a:extLst>
          </p:cNvPr>
          <p:cNvSpPr txBox="1"/>
          <p:nvPr/>
        </p:nvSpPr>
        <p:spPr>
          <a:xfrm>
            <a:off x="1731317" y="505093"/>
            <a:ext cx="5812972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ENERGIA LIVRE DE GIBBS</a:t>
            </a:r>
          </a:p>
        </p:txBody>
      </p:sp>
    </p:spTree>
    <p:extLst>
      <p:ext uri="{BB962C8B-B14F-4D97-AF65-F5344CB8AC3E}">
        <p14:creationId xmlns:p14="http://schemas.microsoft.com/office/powerpoint/2010/main" val="396463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9AB5A5-1D4B-42EE-80A7-AE820E271314}"/>
              </a:ext>
            </a:extLst>
          </p:cNvPr>
          <p:cNvSpPr/>
          <p:nvPr/>
        </p:nvSpPr>
        <p:spPr>
          <a:xfrm>
            <a:off x="1727200" y="713418"/>
            <a:ext cx="8737600" cy="3227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  <a:spcBef>
                <a:spcPts val="25"/>
              </a:spcBef>
            </a:pPr>
            <a:r>
              <a:rPr lang="pt-BR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939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  <a:tabLst>
                <a:tab pos="596900" algn="l"/>
                <a:tab pos="1905000" algn="l"/>
                <a:tab pos="3009900" algn="l"/>
                <a:tab pos="4356100" algn="l"/>
                <a:tab pos="4737100" algn="l"/>
                <a:tab pos="5054600" algn="l"/>
                <a:tab pos="5372100" algn="l"/>
                <a:tab pos="7188200" algn="l"/>
                <a:tab pos="7683500" algn="l"/>
              </a:tabLs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t-BR" spc="-4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Potencial	Grande	Canônico	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Ω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é	a	transfo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mada de Legend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pa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cial</a:t>
            </a:r>
            <a:r>
              <a:rPr lang="pt-BR" spc="-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1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pt-BR" spc="-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que</a:t>
            </a:r>
            <a:r>
              <a:rPr lang="pt-BR" spc="1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substitui</a:t>
            </a:r>
            <a:r>
              <a:rPr lang="pt-BR" spc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pt-BR" spc="-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</a:t>
            </a:r>
            <a:r>
              <a:rPr lang="pt-BR" u="heavy" spc="-4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opia</a:t>
            </a:r>
            <a:r>
              <a:rPr lang="pt-BR" u="heavy" spc="26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pela</a:t>
            </a:r>
            <a:r>
              <a:rPr lang="pt-BR" u="heavy" spc="6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temperatura</a:t>
            </a:r>
            <a:r>
              <a:rPr lang="pt-BR" spc="1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pt-BR" spc="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t-BR" spc="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núme</a:t>
            </a:r>
            <a:r>
              <a:rPr lang="pt-BR" u="heavy" spc="-4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t-BR" u="heavy" spc="9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moles</a:t>
            </a:r>
            <a:r>
              <a:rPr lang="pt-BR" u="heavy" spc="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pelo</a:t>
            </a:r>
            <a:r>
              <a:rPr lang="pt-BR" u="heavy" spc="23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potencial</a:t>
            </a:r>
            <a:r>
              <a:rPr lang="pt-BR" u="heavy" spc="28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químico</a:t>
            </a:r>
            <a:r>
              <a:rPr lang="pt-BR" spc="1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Ω</a:t>
            </a:r>
            <a:r>
              <a:rPr lang="en-US" spc="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≣</a:t>
            </a:r>
            <a:r>
              <a:rPr lang="pt-BR" spc="-40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U[</a:t>
            </a:r>
            <a:r>
              <a:rPr lang="pt-BR" spc="-2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-1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𝜇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].</a:t>
            </a:r>
            <a:r>
              <a:rPr lang="pt-BR" spc="-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Para</a:t>
            </a:r>
            <a:r>
              <a:rPr lang="pt-BR" spc="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</a:t>
            </a:r>
            <a:r>
              <a:rPr lang="pt-BR" spc="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sistema</a:t>
            </a:r>
            <a:r>
              <a:rPr lang="pt-BR" spc="-2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simples</a:t>
            </a:r>
            <a:r>
              <a:rPr lang="pt-BR" spc="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um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único</a:t>
            </a:r>
            <a:r>
              <a:rPr lang="pt-BR" spc="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componente,</a:t>
            </a:r>
            <a:r>
              <a:rPr lang="pt-BR" spc="3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temos:</a:t>
            </a: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367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207000" algn="l"/>
                <a:tab pos="6146800" algn="l"/>
              </a:tabLst>
            </a:pPr>
            <a:r>
              <a:rPr lang="pt-BR" sz="2000" dirty="0">
                <a:effectLst/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⌦</a:t>
            </a:r>
            <a:r>
              <a:rPr lang="pt-BR" sz="2000" spc="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pt-BR" sz="2000" i="1" spc="21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i="1" spc="-26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i="1" spc="13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2000" i="1" spc="-21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µ</a:t>
            </a:r>
            <a: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pt-BR" sz="2000" spc="32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i="1" dirty="0">
                <a:effectLst/>
                <a:latin typeface="MS UI Gothic" panose="020B0600070205080204" pitchFamily="34" charset="-128"/>
                <a:ea typeface="Calibri" panose="020F0502020204030204" pitchFamily="34" charset="0"/>
                <a:cs typeface="MS UI Gothic" panose="020B0600070205080204" pitchFamily="34" charset="-128"/>
              </a:rPr>
              <a:t>⌘  →</a:t>
            </a:r>
            <a:r>
              <a:rPr lang="el-GR" sz="2000" i="1" dirty="0">
                <a:effectLst/>
                <a:latin typeface="MS UI Gothic" panose="020B0600070205080204" pitchFamily="34" charset="-128"/>
                <a:ea typeface="Calibri" panose="020F0502020204030204" pitchFamily="34" charset="0"/>
                <a:cs typeface="MS UI Gothic" panose="020B0600070205080204" pitchFamily="34" charset="-128"/>
              </a:rPr>
              <a:t>Ω</a:t>
            </a:r>
            <a:r>
              <a:rPr lang="en-US" sz="2000" i="1" dirty="0">
                <a:effectLst/>
                <a:latin typeface="MS UI Gothic" panose="020B0600070205080204" pitchFamily="34" charset="-128"/>
                <a:ea typeface="Calibri" panose="020F0502020204030204" pitchFamily="34" charset="0"/>
                <a:cs typeface="MS UI Gothic" panose="020B0600070205080204" pitchFamily="34" charset="-128"/>
              </a:rPr>
              <a:t>=</a:t>
            </a:r>
            <a:r>
              <a:rPr lang="pt-BR" sz="2000" i="1" spc="115" dirty="0">
                <a:effectLst/>
                <a:latin typeface="MS UI Gothic" panose="020B0600070205080204" pitchFamily="34" charset="-128"/>
                <a:ea typeface="Calibri" panose="020F0502020204030204" pitchFamily="34" charset="0"/>
                <a:cs typeface="MS UI Gothic" panose="020B0600070205080204" pitchFamily="34" charset="-128"/>
              </a:rPr>
              <a:t> </a:t>
            </a: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U-T</a:t>
            </a:r>
            <a:r>
              <a:rPr lang="pt-BR" sz="2000" i="1" spc="-48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000" i="1" spc="-4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S</a:t>
            </a:r>
            <a:r>
              <a:rPr lang="pt-BR" sz="2000" i="1" dirty="0">
                <a:latin typeface="Lucida Sans Unicode" panose="020B0602030504020204" pitchFamily="34" charset="0"/>
                <a:ea typeface="Arial" panose="020B0604020202020204" pitchFamily="34" charset="0"/>
                <a:cs typeface="Lucida Sans Unicode" panose="020B0602030504020204" pitchFamily="34" charset="0"/>
              </a:rPr>
              <a:t>-</a:t>
            </a:r>
            <a:r>
              <a:rPr lang="pt-BR" sz="20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µN</a:t>
            </a:r>
            <a:endParaRPr lang="en-US" sz="1000" i="1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69367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207000" algn="l"/>
                <a:tab pos="6146800" algn="l"/>
              </a:tabLst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Ω</a:t>
            </a:r>
            <a:r>
              <a:rPr lang="en-US" spc="-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Ω</a:t>
            </a:r>
            <a:r>
              <a:rPr lang="en-US" spc="-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pt-BR" spc="-2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2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-1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𝜇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constitui</a:t>
            </a:r>
            <a:r>
              <a:rPr lang="pt-BR" spc="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uma</a:t>
            </a:r>
            <a:r>
              <a:rPr lang="pt-BR" spc="-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equação fundamental.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9390" marR="0">
              <a:lnSpc>
                <a:spcPts val="121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Neste</a:t>
            </a:r>
            <a:r>
              <a:rPr lang="pt-BR" spc="5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caso</a:t>
            </a:r>
            <a:r>
              <a:rPr lang="pt-BR" spc="-2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temos: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80665" marR="2834640" algn="ctr">
              <a:lnSpc>
                <a:spcPts val="5425"/>
              </a:lnSpc>
              <a:spcBef>
                <a:spcPts val="0"/>
              </a:spcBef>
              <a:spcAft>
                <a:spcPts val="0"/>
              </a:spcAft>
              <a:tabLst>
                <a:tab pos="3568700" algn="l"/>
              </a:tabLs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Ω</a:t>
            </a:r>
            <a:r>
              <a:rPr lang="en-US" spc="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	–</a:t>
            </a:r>
            <a:r>
              <a:rPr lang="pt-BR" spc="-1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pt-BR" spc="1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dT</a:t>
            </a:r>
            <a:r>
              <a:rPr lang="pt-BR" spc="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pt-BR" spc="-1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pc="-2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dV</a:t>
            </a:r>
            <a:r>
              <a:rPr lang="pt-BR" spc="-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pt-BR" spc="-1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 d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𝜇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  <a:spcBef>
                <a:spcPts val="90"/>
              </a:spcBef>
            </a:pP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7CBC5B-6614-4F4A-ACCB-01B498912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565" y="3912956"/>
            <a:ext cx="7564274" cy="22817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A7E5E4-621C-4B75-84F6-C5E684CEF33A}"/>
              </a:ext>
            </a:extLst>
          </p:cNvPr>
          <p:cNvSpPr txBox="1"/>
          <p:nvPr/>
        </p:nvSpPr>
        <p:spPr>
          <a:xfrm>
            <a:off x="2032000" y="284661"/>
            <a:ext cx="5812972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POTENCIAL GRAN-CANÔNICO</a:t>
            </a:r>
          </a:p>
        </p:txBody>
      </p:sp>
    </p:spTree>
    <p:extLst>
      <p:ext uri="{BB962C8B-B14F-4D97-AF65-F5344CB8AC3E}">
        <p14:creationId xmlns:p14="http://schemas.microsoft.com/office/powerpoint/2010/main" val="114283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2ECAA9-D274-4A9C-9555-EF4E0C095D39}"/>
              </a:ext>
            </a:extLst>
          </p:cNvPr>
          <p:cNvSpPr/>
          <p:nvPr/>
        </p:nvSpPr>
        <p:spPr>
          <a:xfrm>
            <a:off x="1552301" y="1362098"/>
            <a:ext cx="8878389" cy="144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14605">
              <a:lnSpc>
                <a:spcPct val="102000"/>
              </a:lnSpc>
              <a:spcBef>
                <a:spcPts val="45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Do</a:t>
            </a:r>
            <a:r>
              <a:rPr lang="pt-BR" spc="2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ponto</a:t>
            </a:r>
            <a:r>
              <a:rPr lang="pt-BR" spc="5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2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vista</a:t>
            </a:r>
            <a:r>
              <a:rPr lang="pt-BR" spc="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matemático,</a:t>
            </a:r>
            <a:r>
              <a:rPr lang="pt-BR" spc="4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t-BR" spc="2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oblema</a:t>
            </a:r>
            <a:r>
              <a:rPr lang="pt-BR" spc="4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é</a:t>
            </a:r>
            <a:r>
              <a:rPr lang="pt-BR" spc="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t-BR" spc="2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seguinte.</a:t>
            </a:r>
            <a:r>
              <a:rPr lang="pt-BR" spc="2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Dada</a:t>
            </a:r>
            <a:r>
              <a:rPr lang="pt-BR" spc="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uma equação (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elação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fundamental) da</a:t>
            </a:r>
            <a:r>
              <a:rPr lang="pt-BR" spc="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ma: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700"/>
              </a:lnSpc>
            </a:pPr>
            <a:r>
              <a:rPr lang="pt-B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23260" marR="32131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pt-BR" spc="-2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Y(X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pc="-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....,X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F3145C-4910-46B6-87DD-E45893554CA5}"/>
              </a:ext>
            </a:extLst>
          </p:cNvPr>
          <p:cNvSpPr/>
          <p:nvPr/>
        </p:nvSpPr>
        <p:spPr>
          <a:xfrm>
            <a:off x="1552301" y="3173098"/>
            <a:ext cx="8878389" cy="98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que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emos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encontrar um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método</a:t>
            </a:r>
            <a:r>
              <a:rPr lang="pt-BR" spc="4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pelo</a:t>
            </a:r>
            <a:r>
              <a:rPr lang="pt-BR" spc="2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qual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as</a:t>
            </a:r>
            <a:r>
              <a:rPr lang="pt-BR" spc="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derivadas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  <a:spcBef>
                <a:spcPts val="100"/>
              </a:spcBef>
            </a:pP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8230" marR="360870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pt-BR" sz="1200" spc="-2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≣</a:t>
            </a:r>
            <a:r>
              <a:rPr lang="pt-BR" spc="-60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∂Y</a:t>
            </a:r>
            <a:r>
              <a:rPr lang="pt-BR" spc="-2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pt-BR" spc="-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∂X</a:t>
            </a:r>
            <a:r>
              <a:rPr lang="pt-BR" sz="1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AB77FE-C26C-4DD2-BEF5-34889CB1298D}"/>
              </a:ext>
            </a:extLst>
          </p:cNvPr>
          <p:cNvSpPr/>
          <p:nvPr/>
        </p:nvSpPr>
        <p:spPr>
          <a:xfrm>
            <a:off x="1656804" y="4417312"/>
            <a:ext cx="92114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pt-BR" spc="-1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convertam</a:t>
            </a:r>
            <a:r>
              <a:rPr lang="pt-BR" spc="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nas	variáveis</a:t>
            </a:r>
            <a:r>
              <a:rPr lang="pt-BR" spc="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independentes,</a:t>
            </a:r>
            <a:r>
              <a:rPr lang="pt-BR" spc="3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mas</a:t>
            </a:r>
            <a:r>
              <a:rPr lang="pt-BR" spc="-1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sem</a:t>
            </a:r>
            <a:r>
              <a:rPr lang="pt-BR" spc="-7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der</a:t>
            </a:r>
            <a:r>
              <a:rPr lang="pt-BR" spc="24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nada</a:t>
            </a:r>
            <a:r>
              <a:rPr lang="pt-BR" spc="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do conteúdo</a:t>
            </a:r>
            <a:r>
              <a:rPr lang="pt-BR" spc="36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matemático</a:t>
            </a:r>
            <a:r>
              <a:rPr lang="pt-BR" spc="22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pt-BR" spc="2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equação original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C62D2B1-F61B-4E8A-B6DC-F56C8C906D35}"/>
              </a:ext>
            </a:extLst>
          </p:cNvPr>
          <p:cNvGrpSpPr>
            <a:grpSpLocks/>
          </p:cNvGrpSpPr>
          <p:nvPr/>
        </p:nvGrpSpPr>
        <p:grpSpPr bwMode="auto">
          <a:xfrm>
            <a:off x="225594" y="1723976"/>
            <a:ext cx="3999364" cy="3410047"/>
            <a:chOff x="4208" y="2158"/>
            <a:chExt cx="5939" cy="5002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FE3C8205-71FB-44F7-83D4-515BE36AB1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8" y="2158"/>
              <a:ext cx="5939" cy="5002"/>
              <a:chOff x="4208" y="2158"/>
              <a:chExt cx="5939" cy="5002"/>
            </a:xfrm>
          </p:grpSpPr>
          <p:pic>
            <p:nvPicPr>
              <p:cNvPr id="1029" name="Picture 5">
                <a:extLst>
                  <a:ext uri="{FF2B5EF4-FFF2-40B4-BE49-F238E27FC236}">
                    <a16:creationId xmlns:a16="http://schemas.microsoft.com/office/drawing/2014/main" id="{5257A3B4-DC75-4558-BF54-B773B9C4747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" y="2158"/>
                <a:ext cx="343" cy="47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0" name="Picture 6">
                <a:extLst>
                  <a:ext uri="{FF2B5EF4-FFF2-40B4-BE49-F238E27FC236}">
                    <a16:creationId xmlns:a16="http://schemas.microsoft.com/office/drawing/2014/main" id="{51BC8917-D3C2-4F66-A0DD-9AA8F1C805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7" y="2329"/>
                <a:ext cx="4140" cy="30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1" name="Picture 7">
                <a:extLst>
                  <a:ext uri="{FF2B5EF4-FFF2-40B4-BE49-F238E27FC236}">
                    <a16:creationId xmlns:a16="http://schemas.microsoft.com/office/drawing/2014/main" id="{EE68A159-F0E4-43A5-9960-601A60B797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08" y="4210"/>
                <a:ext cx="257" cy="3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2" name="Picture 8">
                <a:extLst>
                  <a:ext uri="{FF2B5EF4-FFF2-40B4-BE49-F238E27FC236}">
                    <a16:creationId xmlns:a16="http://schemas.microsoft.com/office/drawing/2014/main" id="{96ADDB61-B09F-4CE7-9C66-4D901B6649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8" y="6914"/>
                <a:ext cx="225" cy="2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" name="Group 9">
              <a:extLst>
                <a:ext uri="{FF2B5EF4-FFF2-40B4-BE49-F238E27FC236}">
                  <a16:creationId xmlns:a16="http://schemas.microsoft.com/office/drawing/2014/main" id="{4B913F12-5603-4ED5-AF33-D2197941B6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15" y="2233"/>
              <a:ext cx="2" cy="4557"/>
              <a:chOff x="4615" y="2233"/>
              <a:chExt cx="2" cy="4557"/>
            </a:xfrm>
          </p:grpSpPr>
          <p:sp>
            <p:nvSpPr>
              <p:cNvPr id="7" name="Freeform 10">
                <a:extLst>
                  <a:ext uri="{FF2B5EF4-FFF2-40B4-BE49-F238E27FC236}">
                    <a16:creationId xmlns:a16="http://schemas.microsoft.com/office/drawing/2014/main" id="{D6A19CF2-86A1-432A-BA6B-54CD2E78A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5" y="2233"/>
                <a:ext cx="2" cy="4557"/>
              </a:xfrm>
              <a:custGeom>
                <a:avLst/>
                <a:gdLst>
                  <a:gd name="T0" fmla="+- 0 2233 2233"/>
                  <a:gd name="T1" fmla="*/ 2233 h 4557"/>
                  <a:gd name="T2" fmla="+- 0 6791 2233"/>
                  <a:gd name="T3" fmla="*/ 6791 h 4557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57">
                    <a:moveTo>
                      <a:pt x="0" y="0"/>
                    </a:moveTo>
                    <a:lnTo>
                      <a:pt x="0" y="4558"/>
                    </a:lnTo>
                  </a:path>
                </a:pathLst>
              </a:custGeom>
              <a:noFill/>
              <a:ln w="2039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>
              <a:extLst>
                <a:ext uri="{FF2B5EF4-FFF2-40B4-BE49-F238E27FC236}">
                  <a16:creationId xmlns:a16="http://schemas.microsoft.com/office/drawing/2014/main" id="{87B01E19-33A1-43C2-9FFA-444B1AD563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9" y="6775"/>
              <a:ext cx="4782" cy="2"/>
              <a:chOff x="4599" y="6775"/>
              <a:chExt cx="4782" cy="2"/>
            </a:xfrm>
          </p:grpSpPr>
          <p:sp>
            <p:nvSpPr>
              <p:cNvPr id="6" name="Freeform 12">
                <a:extLst>
                  <a:ext uri="{FF2B5EF4-FFF2-40B4-BE49-F238E27FC236}">
                    <a16:creationId xmlns:a16="http://schemas.microsoft.com/office/drawing/2014/main" id="{8281FF82-1C8A-415C-BF65-A3DCA0094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9" y="6775"/>
                <a:ext cx="4782" cy="2"/>
              </a:xfrm>
              <a:custGeom>
                <a:avLst/>
                <a:gdLst>
                  <a:gd name="T0" fmla="+- 0 4599 4599"/>
                  <a:gd name="T1" fmla="*/ T0 w 4782"/>
                  <a:gd name="T2" fmla="+- 0 9380 4599"/>
                  <a:gd name="T3" fmla="*/ T2 w 4782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4782">
                    <a:moveTo>
                      <a:pt x="0" y="0"/>
                    </a:moveTo>
                    <a:lnTo>
                      <a:pt x="4781" y="0"/>
                    </a:lnTo>
                  </a:path>
                </a:pathLst>
              </a:custGeom>
              <a:noFill/>
              <a:ln w="2034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" name="Rectangle 24">
            <a:extLst>
              <a:ext uri="{FF2B5EF4-FFF2-40B4-BE49-F238E27FC236}">
                <a16:creationId xmlns:a16="http://schemas.microsoft.com/office/drawing/2014/main" id="{89DBDF2F-DA3F-4B0E-A333-94614DD99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129" y="705157"/>
            <a:ext cx="808421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 simplificar, consideremos o caso de uma função de uma variável, Y = Y(X). Geometricamente, a relação fundamental é representada por uma curva no espaço de coordenadas cartesianas X e Y.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D4FAF117-370E-4187-BF79-776067360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128" y="3326739"/>
            <a:ext cx="7516522" cy="43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derivada é P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MS PGothic" panose="020B0600070205080204" pitchFamily="34" charset="-128"/>
              </a:rPr>
              <a:t>≣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∂Y / ∂X, representa a inclinação da curva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70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4189BC-3276-40EF-B8EA-DBD9429B9B36}"/>
              </a:ext>
            </a:extLst>
          </p:cNvPr>
          <p:cNvSpPr/>
          <p:nvPr/>
        </p:nvSpPr>
        <p:spPr>
          <a:xfrm>
            <a:off x="1741714" y="817062"/>
            <a:ext cx="9139646" cy="898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5080" algn="just">
              <a:lnSpc>
                <a:spcPct val="97000"/>
              </a:lnSpc>
              <a:spcBef>
                <a:spcPts val="55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</a:t>
            </a:r>
            <a:r>
              <a:rPr lang="pt-BR" spc="-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que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emos</a:t>
            </a:r>
            <a:r>
              <a:rPr lang="pt-BR" spc="2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considerar</a:t>
            </a:r>
            <a:r>
              <a:rPr lang="pt-BR" spc="1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como</a:t>
            </a:r>
            <a:r>
              <a:rPr lang="pt-BR" spc="4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variável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independente 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</a:t>
            </a:r>
            <a:r>
              <a:rPr lang="pt-BR" spc="3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lugar</a:t>
            </a:r>
            <a:r>
              <a:rPr lang="pt-BR" spc="2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X, nosso</a:t>
            </a:r>
            <a:r>
              <a:rPr lang="pt-BR" spc="-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primei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t-BR" spc="3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impulso</a:t>
            </a:r>
            <a:r>
              <a:rPr lang="pt-BR" spc="2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poderia</a:t>
            </a:r>
            <a:r>
              <a:rPr lang="pt-BR" spc="3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ser</a:t>
            </a:r>
            <a:r>
              <a:rPr lang="pt-BR" spc="-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eliminar</a:t>
            </a:r>
            <a:r>
              <a:rPr lang="pt-BR" spc="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simplesmente</a:t>
            </a:r>
            <a:r>
              <a:rPr lang="pt-BR" spc="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pt-BR" spc="-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as</a:t>
            </a:r>
            <a:r>
              <a:rPr lang="pt-BR" spc="-2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equações  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pt-BR" spc="-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2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Y(X)  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 </a:t>
            </a:r>
            <a:r>
              <a:rPr lang="pt-BR" spc="1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P(x)</a:t>
            </a:r>
            <a:r>
              <a:rPr lang="pt-BR" spc="1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≣</a:t>
            </a:r>
            <a:r>
              <a:rPr lang="pt-BR" spc="-35" dirty="0">
                <a:latin typeface="MS PGothic" panose="020B0600070205080204" pitchFamily="34" charset="-128"/>
                <a:ea typeface="Calibri" panose="020F0502020204030204" pitchFamily="34" charset="0"/>
                <a:cs typeface="MS PGothic" panose="020B0600070205080204" pitchFamily="34" charset="-128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∂Y</a:t>
            </a:r>
            <a:r>
              <a:rPr lang="pt-BR" spc="-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pt-BR" spc="-1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∂X.</a:t>
            </a:r>
            <a:r>
              <a:rPr lang="pt-BR" spc="-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Dessa</a:t>
            </a:r>
            <a:r>
              <a:rPr lang="pt-BR" spc="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</a:t>
            </a:r>
            <a:r>
              <a:rPr lang="pt-BR" spc="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obteríamos </a:t>
            </a:r>
            <a:r>
              <a:rPr lang="pt-BR" spc="19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 em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função de</a:t>
            </a:r>
            <a:r>
              <a:rPr lang="pt-BR" spc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3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E574787E-B90B-48D3-B030-13E17CFFA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714" y="1744027"/>
            <a:ext cx="913964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Mas esse método não funciona, pois parte da informação contida em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 = Y(X) se perderá. Com efeito, 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conhecer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Y em função da inclinação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0">
            <a:extLst>
              <a:ext uri="{FF2B5EF4-FFF2-40B4-BE49-F238E27FC236}">
                <a16:creationId xmlns:a16="http://schemas.microsoft.com/office/drawing/2014/main" id="{3C1C10C1-4CF8-4BB3-B38A-EB425EA29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714" y="2553118"/>
            <a:ext cx="913964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∂Y/∂X não nos permitiria reconstruir a curva Y = Y(X).</a:t>
            </a:r>
            <a:endParaRPr kumimoji="0" lang="pt-B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9621D67-4B23-40E2-9735-42559334A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949" y="2984005"/>
            <a:ext cx="4901176" cy="3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0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59598B-FFEB-4377-BE93-C03FF057D104}"/>
              </a:ext>
            </a:extLst>
          </p:cNvPr>
          <p:cNvSpPr/>
          <p:nvPr/>
        </p:nvSpPr>
        <p:spPr>
          <a:xfrm>
            <a:off x="2264228" y="702104"/>
            <a:ext cx="76635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BR" spc="4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solução</a:t>
            </a:r>
            <a:r>
              <a:rPr lang="pt-BR" spc="3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do 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oblema </a:t>
            </a:r>
            <a:r>
              <a:rPr lang="pt-BR" spc="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é</a:t>
            </a:r>
            <a:r>
              <a:rPr lang="pt-BR" spc="45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dada</a:t>
            </a:r>
            <a:r>
              <a:rPr lang="pt-BR" spc="5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pela</a:t>
            </a:r>
            <a:r>
              <a:rPr lang="pt-BR" spc="49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dualidade </a:t>
            </a:r>
            <a:r>
              <a:rPr lang="pt-BR" spc="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ent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BR" spc="56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BR" spc="36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geometria convencional</a:t>
            </a:r>
            <a:r>
              <a:rPr lang="pt-BR" spc="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dos</a:t>
            </a:r>
            <a:r>
              <a:rPr lang="pt-BR" spc="1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“pontos” </a:t>
            </a:r>
            <a:r>
              <a:rPr lang="pt-BR" spc="14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BR" spc="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BR" spc="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geometria</a:t>
            </a:r>
            <a:r>
              <a:rPr lang="pt-BR" spc="39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BR" spc="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Pluecker</a:t>
            </a:r>
            <a:r>
              <a:rPr lang="pt-BR" spc="-1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das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líneas.</a:t>
            </a:r>
            <a:r>
              <a:rPr lang="pt-BR" spc="-22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O conceito</a:t>
            </a:r>
            <a:r>
              <a:rPr lang="pt-BR" spc="3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básico</a:t>
            </a:r>
            <a:r>
              <a:rPr lang="pt-BR" spc="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é</a:t>
            </a:r>
            <a:r>
              <a:rPr lang="pt-BR" spc="14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pt-BR" spc="2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BR" spc="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curva</a:t>
            </a:r>
            <a:r>
              <a:rPr lang="pt-BR" spc="-7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dada</a:t>
            </a:r>
            <a:r>
              <a:rPr lang="pt-BR" spc="19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pode</a:t>
            </a:r>
            <a:r>
              <a:rPr lang="pt-BR" spc="44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ser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ep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esentada</a:t>
            </a:r>
            <a:r>
              <a:rPr lang="pt-BR" spc="14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como a</a:t>
            </a:r>
            <a:r>
              <a:rPr lang="pt-BR" spc="29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envolvente</a:t>
            </a:r>
            <a:r>
              <a:rPr lang="pt-BR" spc="49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BR" spc="4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BR" spc="34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família</a:t>
            </a:r>
            <a:r>
              <a:rPr lang="pt-BR" spc="25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BR" spc="4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líneas</a:t>
            </a:r>
            <a:r>
              <a:rPr lang="pt-BR" spc="9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tangentes</a:t>
            </a:r>
            <a:r>
              <a:rPr lang="pt-BR" spc="4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ou</a:t>
            </a:r>
            <a:r>
              <a:rPr lang="pt-BR" spc="4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como</a:t>
            </a:r>
            <a:r>
              <a:rPr lang="pt-BR" spc="54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BR" spc="4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lugar geométrico</a:t>
            </a:r>
            <a:r>
              <a:rPr lang="pt-BR" spc="4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dos</a:t>
            </a:r>
            <a:r>
              <a:rPr lang="pt-BR" spc="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pontos</a:t>
            </a:r>
            <a:r>
              <a:rPr lang="pt-BR" spc="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pt-BR" spc="1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satisfazem</a:t>
            </a:r>
            <a:r>
              <a:rPr lang="pt-BR" spc="2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BR" spc="-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elação</a:t>
            </a:r>
            <a:r>
              <a:rPr lang="pt-BR" spc="-1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pt-BR" spc="-20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Y(X).</a:t>
            </a:r>
            <a:endParaRPr lang="en-US" dirty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A86DC80-A6C1-4B7B-B419-790255B39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228" y="2355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78FE3A3-3CDA-4A49-9E6B-8F8E45097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0263" y="2464844"/>
            <a:ext cx="638593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Assim como  qualquer  ponto do  plano  está  descrito  por dois números X e Y, qualquer re t a  d o   p l a n o   p o d e   s e r descrita por dois números P e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endParaRPr kumimoji="0" lang="pt-B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FCE74F-BCB6-494B-BBCC-DF43ECDA38A0}"/>
              </a:ext>
            </a:extLst>
          </p:cNvPr>
          <p:cNvSpPr/>
          <p:nvPr/>
        </p:nvSpPr>
        <p:spPr>
          <a:xfrm>
            <a:off x="78825" y="3972005"/>
            <a:ext cx="12022459" cy="2387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53990" marR="2723515" indent="-285750" algn="just">
              <a:lnSpc>
                <a:spcPts val="65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000" spc="-20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inclinação</a:t>
            </a:r>
            <a:r>
              <a:rPr lang="pt-BR" sz="2000" spc="-1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pt-BR" sz="2000" spc="2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eta.</a:t>
            </a:r>
          </a:p>
          <a:p>
            <a:pPr marL="4968240" marR="2723515" algn="just">
              <a:lnSpc>
                <a:spcPts val="656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•   </a:t>
            </a:r>
            <a:r>
              <a:rPr lang="pt-BR" sz="2000" spc="-2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𝜓</a:t>
            </a:r>
            <a:r>
              <a:rPr lang="pt-BR" sz="2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intersecção</a:t>
            </a:r>
            <a:r>
              <a:rPr lang="pt-BR" sz="2000" spc="24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pt-BR" sz="2000" spc="38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-4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eta </a:t>
            </a:r>
            <a:r>
              <a:rPr lang="pt-BR" sz="2000" spc="-25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311140" marR="0">
              <a:lnSpc>
                <a:spcPts val="975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spc="7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eixo</a:t>
            </a:r>
            <a:r>
              <a:rPr lang="pt-BR" sz="2000" spc="8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-2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5F02400-6425-4736-8A29-72C183684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21890"/>
            <a:ext cx="4364550" cy="38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8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15DB76-037A-4829-94B9-309A53630A01}"/>
              </a:ext>
            </a:extLst>
          </p:cNvPr>
          <p:cNvSpPr/>
          <p:nvPr/>
        </p:nvSpPr>
        <p:spPr>
          <a:xfrm>
            <a:off x="1701800" y="1508641"/>
            <a:ext cx="8648700" cy="294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0">
              <a:spcBef>
                <a:spcPts val="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</a:t>
            </a:r>
            <a:r>
              <a:rPr lang="pt-BR" spc="-1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conhecemos</a:t>
            </a:r>
            <a:r>
              <a:rPr lang="pt-BR" spc="-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as</a:t>
            </a:r>
            <a:r>
              <a:rPr lang="pt-BR" spc="-1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equações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en-US" spc="225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27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(P)</a:t>
            </a:r>
            <a:r>
              <a:rPr lang="pt-BR" spc="2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das</a:t>
            </a:r>
            <a:r>
              <a:rPr lang="pt-BR" spc="-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etas</a:t>
            </a:r>
            <a:r>
              <a:rPr lang="pt-BR" spc="-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tangentes,</a:t>
            </a:r>
            <a:r>
              <a:rPr lang="pt-BR" spc="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podemos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0">
              <a:spcBef>
                <a:spcPts val="0"/>
              </a:spcBef>
              <a:spcAft>
                <a:spcPts val="0"/>
              </a:spcAft>
              <a:tabLst>
                <a:tab pos="1562100" algn="l"/>
                <a:tab pos="1841500" algn="l"/>
                <a:tab pos="2628900" algn="l"/>
                <a:tab pos="2921000" algn="l"/>
                <a:tab pos="3238500" algn="l"/>
                <a:tab pos="3860800" algn="l"/>
                <a:tab pos="4305300" algn="l"/>
                <a:tab pos="5168900" algn="l"/>
                <a:tab pos="6261100" algn="l"/>
                <a:tab pos="6921500" algn="l"/>
                <a:tab pos="8432800" algn="l"/>
              </a:tabLs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dete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minar a	curva	Y	=</a:t>
            </a:r>
            <a:r>
              <a:rPr lang="pt-BR" spc="-4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Y(X)	de</a:t>
            </a:r>
            <a:r>
              <a:rPr lang="pt-BR" spc="-51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fo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</a:t>
            </a:r>
            <a:r>
              <a:rPr lang="pt-BR" spc="-57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unívoca	pela</a:t>
            </a:r>
          </a:p>
          <a:p>
            <a:pPr marL="72390" marR="0">
              <a:spcBef>
                <a:spcPts val="0"/>
              </a:spcBef>
              <a:spcAft>
                <a:spcPts val="0"/>
              </a:spcAft>
              <a:tabLst>
                <a:tab pos="1562100" algn="l"/>
                <a:tab pos="1841500" algn="l"/>
                <a:tab pos="2628900" algn="l"/>
                <a:tab pos="2921000" algn="l"/>
                <a:tab pos="3238500" algn="l"/>
                <a:tab pos="3860800" algn="l"/>
                <a:tab pos="4305300" algn="l"/>
                <a:tab pos="5168900" algn="l"/>
                <a:tab pos="6261100" algn="l"/>
                <a:tab pos="6921500" algn="l"/>
                <a:tab pos="8432800" algn="l"/>
              </a:tabLst>
            </a:pPr>
            <a:endParaRPr lang="pt-BR" spc="-57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2390" marR="0">
              <a:spcBef>
                <a:spcPts val="0"/>
              </a:spcBef>
              <a:spcAft>
                <a:spcPts val="0"/>
              </a:spcAft>
              <a:tabLst>
                <a:tab pos="1562100" algn="l"/>
                <a:tab pos="1841500" algn="l"/>
                <a:tab pos="2628900" algn="l"/>
                <a:tab pos="2921000" algn="l"/>
                <a:tab pos="3238500" algn="l"/>
                <a:tab pos="3860800" algn="l"/>
                <a:tab pos="4305300" algn="l"/>
                <a:tab pos="5168900" algn="l"/>
                <a:tab pos="6261100" algn="l"/>
                <a:tab pos="6921500" algn="l"/>
                <a:tab pos="8432800" algn="l"/>
              </a:tabLs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Envolvente da família</a:t>
            </a:r>
            <a:r>
              <a:rPr lang="pt-BR" spc="-13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etas.</a:t>
            </a:r>
          </a:p>
          <a:p>
            <a:pPr marL="72390" marR="0">
              <a:spcBef>
                <a:spcPts val="0"/>
              </a:spcBef>
              <a:spcAft>
                <a:spcPts val="0"/>
              </a:spcAft>
              <a:tabLst>
                <a:tab pos="1562100" algn="l"/>
                <a:tab pos="1841500" algn="l"/>
                <a:tab pos="2628900" algn="l"/>
                <a:tab pos="2921000" algn="l"/>
                <a:tab pos="3238500" algn="l"/>
                <a:tab pos="3860800" algn="l"/>
                <a:tab pos="4305300" algn="l"/>
                <a:tab pos="5168900" algn="l"/>
                <a:tab pos="6261100" algn="l"/>
                <a:tab pos="6921500" algn="l"/>
                <a:tab pos="8432800" algn="l"/>
              </a:tabLst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13970">
              <a:spcBef>
                <a:spcPts val="0"/>
              </a:spcBef>
              <a:spcAft>
                <a:spcPts val="0"/>
              </a:spcAft>
              <a:tabLst>
                <a:tab pos="1435100" algn="l"/>
                <a:tab pos="2235200" algn="l"/>
                <a:tab pos="2489200" algn="l"/>
                <a:tab pos="2616200" algn="l"/>
                <a:tab pos="3162300" algn="l"/>
                <a:tab pos="4165600" algn="l"/>
                <a:tab pos="5295900" algn="l"/>
                <a:tab pos="5626100" algn="l"/>
                <a:tab pos="6705600" algn="l"/>
                <a:tab pos="8369300" algn="l"/>
              </a:tabLs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Como</a:t>
            </a:r>
            <a:r>
              <a:rPr lang="pt-BR" spc="29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en-US" spc="305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3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(P)</a:t>
            </a:r>
            <a:r>
              <a:rPr lang="pt-BR" spc="-5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e		Y</a:t>
            </a:r>
            <a:r>
              <a:rPr lang="pt-BR" spc="-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36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Y(X)</a:t>
            </a:r>
            <a:r>
              <a:rPr lang="pt-BR" spc="26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estão</a:t>
            </a:r>
            <a:r>
              <a:rPr lang="pt-BR" spc="12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elacionadas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pt-BR" spc="2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maneira</a:t>
            </a:r>
            <a:r>
              <a:rPr lang="pt-BR" spc="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unívoca,</a:t>
            </a:r>
            <a:r>
              <a:rPr lang="pt-BR" spc="-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podemos afi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mar que ambas	contém	a mesma	info</a:t>
            </a:r>
            <a:r>
              <a:rPr lang="pt-BR" spc="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mação;	i.e.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0">
              <a:spcBef>
                <a:spcPts val="250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ambas</a:t>
            </a:r>
            <a:r>
              <a:rPr lang="pt-BR" spc="-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podem</a:t>
            </a:r>
            <a:r>
              <a:rPr lang="pt-BR" spc="3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ser</a:t>
            </a:r>
            <a:r>
              <a:rPr lang="pt-BR" spc="-1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consideradas</a:t>
            </a:r>
            <a:r>
              <a:rPr lang="pt-BR" spc="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uma</a:t>
            </a:r>
            <a:r>
              <a:rPr lang="pt-BR" spc="-4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elação</a:t>
            </a:r>
            <a:r>
              <a:rPr lang="pt-BR" spc="-1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fundamental: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20"/>
              </a:spcBef>
            </a:pPr>
            <a:r>
              <a:rPr lang="pt-BR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0">
              <a:spcBef>
                <a:spcPts val="0"/>
              </a:spcBef>
              <a:spcAft>
                <a:spcPts val="0"/>
              </a:spcAft>
              <a:tabLst>
                <a:tab pos="406400" algn="l"/>
                <a:tab pos="1549400" algn="l"/>
              </a:tabLs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• 	Y</a:t>
            </a:r>
            <a:r>
              <a:rPr lang="pt-BR" spc="-20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Y(X)	é a</a:t>
            </a:r>
            <a:r>
              <a:rPr lang="pt-BR" spc="-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elação</a:t>
            </a:r>
            <a:r>
              <a:rPr lang="pt-BR" spc="-1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fundamental</a:t>
            </a:r>
            <a:r>
              <a:rPr lang="pt-BR" spc="1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pt-BR" spc="-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ep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esentação Y”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0"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• 	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en-US" spc="13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pt-BR" spc="18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(P)</a:t>
            </a:r>
            <a:r>
              <a:rPr lang="pt-BR" spc="1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é a</a:t>
            </a:r>
            <a:r>
              <a:rPr lang="pt-BR" spc="-8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elação</a:t>
            </a:r>
            <a:r>
              <a:rPr lang="pt-BR" spc="-135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fundamental</a:t>
            </a:r>
            <a:r>
              <a:rPr lang="pt-BR" spc="12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pt-BR" spc="-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ep</a:t>
            </a:r>
            <a:r>
              <a:rPr lang="pt-BR" spc="-4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esentação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”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79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A04151E-1CD2-4D40-BC27-5EF0C4247E7A}"/>
              </a:ext>
            </a:extLst>
          </p:cNvPr>
          <p:cNvGrpSpPr>
            <a:grpSpLocks/>
          </p:cNvGrpSpPr>
          <p:nvPr/>
        </p:nvGrpSpPr>
        <p:grpSpPr bwMode="auto">
          <a:xfrm>
            <a:off x="6756876" y="3443767"/>
            <a:ext cx="1750060" cy="1414145"/>
            <a:chOff x="3484" y="1155"/>
            <a:chExt cx="2756" cy="222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6DC8008-AA62-4A32-A45A-BF9AB7071F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4" y="1155"/>
              <a:ext cx="2756" cy="2227"/>
              <a:chOff x="3484" y="1155"/>
              <a:chExt cx="2756" cy="2227"/>
            </a:xfrm>
          </p:grpSpPr>
          <p:pic>
            <p:nvPicPr>
              <p:cNvPr id="4100" name="Picture 4">
                <a:extLst>
                  <a:ext uri="{FF2B5EF4-FFF2-40B4-BE49-F238E27FC236}">
                    <a16:creationId xmlns:a16="http://schemas.microsoft.com/office/drawing/2014/main" id="{A31AA3C8-FF3B-49E5-BAF1-F5776A95F37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4" y="1155"/>
                <a:ext cx="2756" cy="10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99" name="Picture 3">
                <a:extLst>
                  <a:ext uri="{FF2B5EF4-FFF2-40B4-BE49-F238E27FC236}">
                    <a16:creationId xmlns:a16="http://schemas.microsoft.com/office/drawing/2014/main" id="{B70E1593-E166-453C-AC04-946919E393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4" y="2848"/>
                <a:ext cx="2756" cy="5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" name="Group 6">
            <a:extLst>
              <a:ext uri="{FF2B5EF4-FFF2-40B4-BE49-F238E27FC236}">
                <a16:creationId xmlns:a16="http://schemas.microsoft.com/office/drawing/2014/main" id="{9418319A-67DD-449B-8066-A7579DB8E410}"/>
              </a:ext>
            </a:extLst>
          </p:cNvPr>
          <p:cNvGrpSpPr>
            <a:grpSpLocks/>
          </p:cNvGrpSpPr>
          <p:nvPr/>
        </p:nvGrpSpPr>
        <p:grpSpPr bwMode="auto">
          <a:xfrm>
            <a:off x="436563" y="2750199"/>
            <a:ext cx="4111625" cy="3178486"/>
            <a:chOff x="7428" y="5713"/>
            <a:chExt cx="6475" cy="5005"/>
          </a:xfrm>
        </p:grpSpPr>
        <p:grpSp>
          <p:nvGrpSpPr>
            <p:cNvPr id="6" name="Group 9">
              <a:extLst>
                <a:ext uri="{FF2B5EF4-FFF2-40B4-BE49-F238E27FC236}">
                  <a16:creationId xmlns:a16="http://schemas.microsoft.com/office/drawing/2014/main" id="{9D3599DC-79CE-434D-A8D8-5912D1CD46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8" y="5713"/>
              <a:ext cx="6475" cy="5005"/>
              <a:chOff x="7428" y="5713"/>
              <a:chExt cx="6475" cy="5005"/>
            </a:xfrm>
          </p:grpSpPr>
          <p:pic>
            <p:nvPicPr>
              <p:cNvPr id="4111" name="Picture 15">
                <a:extLst>
                  <a:ext uri="{FF2B5EF4-FFF2-40B4-BE49-F238E27FC236}">
                    <a16:creationId xmlns:a16="http://schemas.microsoft.com/office/drawing/2014/main" id="{B549BC69-E338-40C4-8393-13944A5C48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63" y="5713"/>
                <a:ext cx="139" cy="3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10" name="Picture 14">
                <a:extLst>
                  <a:ext uri="{FF2B5EF4-FFF2-40B4-BE49-F238E27FC236}">
                    <a16:creationId xmlns:a16="http://schemas.microsoft.com/office/drawing/2014/main" id="{7CEFC8C9-7B60-4D2C-A80F-B0F93D0CB98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01" y="10163"/>
                <a:ext cx="6102" cy="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09" name="Picture 13">
                <a:extLst>
                  <a:ext uri="{FF2B5EF4-FFF2-40B4-BE49-F238E27FC236}">
                    <a16:creationId xmlns:a16="http://schemas.microsoft.com/office/drawing/2014/main" id="{3162E1B2-5253-4BFD-9EEE-D90CDD7CB6C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8" y="6058"/>
                <a:ext cx="6475" cy="41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08" name="Picture 12">
                <a:extLst>
                  <a:ext uri="{FF2B5EF4-FFF2-40B4-BE49-F238E27FC236}">
                    <a16:creationId xmlns:a16="http://schemas.microsoft.com/office/drawing/2014/main" id="{81924946-DFB8-4BF3-8846-970633BE5B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8" y="10163"/>
                <a:ext cx="374" cy="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07" name="Picture 11">
                <a:extLst>
                  <a:ext uri="{FF2B5EF4-FFF2-40B4-BE49-F238E27FC236}">
                    <a16:creationId xmlns:a16="http://schemas.microsoft.com/office/drawing/2014/main" id="{8BB25171-4354-4D05-A87A-9A8FF79D32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32" y="10372"/>
                <a:ext cx="5970" cy="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06" name="Picture 10">
                <a:extLst>
                  <a:ext uri="{FF2B5EF4-FFF2-40B4-BE49-F238E27FC236}">
                    <a16:creationId xmlns:a16="http://schemas.microsoft.com/office/drawing/2014/main" id="{0B76B1F6-8A26-4990-BB5B-A9AD0D7495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8" y="10440"/>
                <a:ext cx="6475" cy="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" name="Group 7">
              <a:extLst>
                <a:ext uri="{FF2B5EF4-FFF2-40B4-BE49-F238E27FC236}">
                  <a16:creationId xmlns:a16="http://schemas.microsoft.com/office/drawing/2014/main" id="{59060B50-4D7A-46E2-8D8D-A395838003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54" y="5713"/>
              <a:ext cx="2" cy="350"/>
              <a:chOff x="7954" y="5713"/>
              <a:chExt cx="2" cy="350"/>
            </a:xfrm>
          </p:grpSpPr>
          <p:sp>
            <p:nvSpPr>
              <p:cNvPr id="8" name="Freeform 8">
                <a:extLst>
                  <a:ext uri="{FF2B5EF4-FFF2-40B4-BE49-F238E27FC236}">
                    <a16:creationId xmlns:a16="http://schemas.microsoft.com/office/drawing/2014/main" id="{3BD49501-43E6-43D7-A347-BC4DD3AC7E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54" y="5713"/>
                <a:ext cx="2" cy="350"/>
              </a:xfrm>
              <a:custGeom>
                <a:avLst/>
                <a:gdLst>
                  <a:gd name="T0" fmla="+- 0 6598 5713"/>
                  <a:gd name="T1" fmla="*/ 6598 h 350"/>
                  <a:gd name="T2" fmla="+- 0 6948 5713"/>
                  <a:gd name="T3" fmla="*/ 6948 h 35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50">
                    <a:moveTo>
                      <a:pt x="0" y="885"/>
                    </a:moveTo>
                    <a:lnTo>
                      <a:pt x="0" y="1235"/>
                    </a:lnTo>
                  </a:path>
                </a:pathLst>
              </a:custGeom>
              <a:noFill/>
              <a:ln w="10819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0" name="Rectangle 17">
            <a:extLst>
              <a:ext uri="{FF2B5EF4-FFF2-40B4-BE49-F238E27FC236}">
                <a16:creationId xmlns:a16="http://schemas.microsoft.com/office/drawing/2014/main" id="{7AB40C96-32E1-430D-8A5D-F65678A72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9D280967-97E8-40D8-A919-53CFA9357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822" y="1083262"/>
            <a:ext cx="9052878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 procedimento  matemático adequado para determinar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(P) 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partir de Y = Y(X) é a </a:t>
            </a:r>
            <a:r>
              <a:rPr kumimoji="0" lang="pt-BR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transformação de Legendre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</a:pP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Consideremos	a	línea	tangente 	que 	passa	pelo 	ponto 	(X,Y)	com</a:t>
            </a:r>
          </a:p>
          <a:p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inclinação P.	Se a ordenada na origem é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mbria Math" panose="02040503050406030204" pitchFamily="18" charset="0"/>
                <a:cs typeface="Cambria Math" panose="02040503050406030204" pitchFamily="18" charset="0"/>
              </a:rPr>
              <a:t>𝜓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, temos:</a:t>
            </a:r>
            <a:endParaRPr lang="pt-BR" altLang="en-US" sz="22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2324100" algn="l"/>
                <a:tab pos="3073400" algn="l"/>
                <a:tab pos="4356100" algn="l"/>
                <a:tab pos="5003800" algn="l"/>
                <a:tab pos="5854700" algn="l"/>
                <a:tab pos="6578600" algn="l"/>
                <a:tab pos="7493000" algn="l"/>
                <a:tab pos="8204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17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2B49C759-6A1D-404C-98E5-3124A3A77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727" y="8048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943100" algn="l"/>
                <a:tab pos="3251200" algn="l"/>
                <a:tab pos="3632200" algn="l"/>
                <a:tab pos="4000500" algn="l"/>
                <a:tab pos="4775200" algn="l"/>
                <a:tab pos="5448300" algn="l"/>
                <a:tab pos="5791200" algn="l"/>
                <a:tab pos="61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943100" algn="l"/>
                <a:tab pos="3251200" algn="l"/>
                <a:tab pos="3632200" algn="l"/>
                <a:tab pos="4000500" algn="l"/>
                <a:tab pos="4775200" algn="l"/>
                <a:tab pos="5448300" algn="l"/>
                <a:tab pos="5791200" algn="l"/>
                <a:tab pos="61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943100" algn="l"/>
                <a:tab pos="3251200" algn="l"/>
                <a:tab pos="3632200" algn="l"/>
                <a:tab pos="4000500" algn="l"/>
                <a:tab pos="4775200" algn="l"/>
                <a:tab pos="5448300" algn="l"/>
                <a:tab pos="5791200" algn="l"/>
                <a:tab pos="61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943100" algn="l"/>
                <a:tab pos="3251200" algn="l"/>
                <a:tab pos="3632200" algn="l"/>
                <a:tab pos="4000500" algn="l"/>
                <a:tab pos="4775200" algn="l"/>
                <a:tab pos="5448300" algn="l"/>
                <a:tab pos="5791200" algn="l"/>
                <a:tab pos="61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943100" algn="l"/>
                <a:tab pos="3251200" algn="l"/>
                <a:tab pos="3632200" algn="l"/>
                <a:tab pos="4000500" algn="l"/>
                <a:tab pos="4775200" algn="l"/>
                <a:tab pos="5448300" algn="l"/>
                <a:tab pos="5791200" algn="l"/>
                <a:tab pos="61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943100" algn="l"/>
                <a:tab pos="3251200" algn="l"/>
                <a:tab pos="3632200" algn="l"/>
                <a:tab pos="4000500" algn="l"/>
                <a:tab pos="4775200" algn="l"/>
                <a:tab pos="5448300" algn="l"/>
                <a:tab pos="5791200" algn="l"/>
                <a:tab pos="61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943100" algn="l"/>
                <a:tab pos="3251200" algn="l"/>
                <a:tab pos="3632200" algn="l"/>
                <a:tab pos="4000500" algn="l"/>
                <a:tab pos="4775200" algn="l"/>
                <a:tab pos="5448300" algn="l"/>
                <a:tab pos="5791200" algn="l"/>
                <a:tab pos="61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943100" algn="l"/>
                <a:tab pos="3251200" algn="l"/>
                <a:tab pos="3632200" algn="l"/>
                <a:tab pos="4000500" algn="l"/>
                <a:tab pos="4775200" algn="l"/>
                <a:tab pos="5448300" algn="l"/>
                <a:tab pos="5791200" algn="l"/>
                <a:tab pos="61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  <a:tab pos="1943100" algn="l"/>
                <a:tab pos="3251200" algn="l"/>
                <a:tab pos="3632200" algn="l"/>
                <a:tab pos="4000500" algn="l"/>
                <a:tab pos="4775200" algn="l"/>
                <a:tab pos="5448300" algn="l"/>
                <a:tab pos="5791200" algn="l"/>
                <a:tab pos="61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  <a:tab pos="1943100" algn="l"/>
                <a:tab pos="3251200" algn="l"/>
                <a:tab pos="3632200" algn="l"/>
                <a:tab pos="4000500" algn="l"/>
                <a:tab pos="4775200" algn="l"/>
                <a:tab pos="5448300" algn="l"/>
                <a:tab pos="5791200" algn="l"/>
                <a:tab pos="6121400" algn="l"/>
              </a:tabLst>
            </a:pPr>
            <a:r>
              <a:rPr kumimoji="0" lang="pt-BR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Método para obter a transformação de Legendre 1D: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  <a:tab pos="1943100" algn="l"/>
                <a:tab pos="3251200" algn="l"/>
                <a:tab pos="3632200" algn="l"/>
                <a:tab pos="4000500" algn="l"/>
                <a:tab pos="4775200" algn="l"/>
                <a:tab pos="5448300" algn="l"/>
                <a:tab pos="5791200" algn="l"/>
                <a:tab pos="6121400" algn="l"/>
              </a:tabLst>
            </a:pPr>
            <a:r>
              <a:rPr kumimoji="0" lang="pt-BR" altLang="en-US" sz="22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Legendre </a:t>
            </a:r>
            <a:r>
              <a:rPr kumimoji="0" lang="pt-BR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Y = Y(X).</a:t>
            </a:r>
            <a:endParaRPr kumimoji="0" lang="pt-B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98804A-D744-404D-A681-D17207332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512144"/>
              </p:ext>
            </p:extLst>
          </p:nvPr>
        </p:nvGraphicFramePr>
        <p:xfrm>
          <a:off x="1075213" y="1905000"/>
          <a:ext cx="10041574" cy="22742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5331">
                  <a:extLst>
                    <a:ext uri="{9D8B030D-6E8A-4147-A177-3AD203B41FA5}">
                      <a16:colId xmlns:a16="http://schemas.microsoft.com/office/drawing/2014/main" val="3278117817"/>
                    </a:ext>
                  </a:extLst>
                </a:gridCol>
                <a:gridCol w="9696743">
                  <a:extLst>
                    <a:ext uri="{9D8B030D-6E8A-4147-A177-3AD203B41FA5}">
                      <a16:colId xmlns:a16="http://schemas.microsoft.com/office/drawing/2014/main" val="854099463"/>
                    </a:ext>
                  </a:extLst>
                </a:gridCol>
                <a:gridCol w="39500">
                  <a:extLst>
                    <a:ext uri="{9D8B030D-6E8A-4147-A177-3AD203B41FA5}">
                      <a16:colId xmlns:a16="http://schemas.microsoft.com/office/drawing/2014/main" val="1633038640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 marL="25400" marR="0">
                        <a:lnSpc>
                          <a:spcPct val="115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• </a:t>
                      </a:r>
                      <a:endParaRPr lang="en-US" sz="1100" dirty="0">
                        <a:effectLst/>
                      </a:endParaRPr>
                    </a:p>
                    <a:p>
                      <a:pPr marL="25400" marR="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• 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Suponhamos</a:t>
                      </a:r>
                      <a:r>
                        <a:rPr lang="pt-BR" sz="2200" spc="10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que</a:t>
                      </a:r>
                      <a:r>
                        <a:rPr lang="pt-BR" sz="2200" spc="110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conhecemos</a:t>
                      </a:r>
                      <a:r>
                        <a:rPr lang="pt-BR" sz="2200" spc="-12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Y</a:t>
                      </a:r>
                      <a:r>
                        <a:rPr lang="pt-BR" sz="2200" spc="-20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=</a:t>
                      </a:r>
                      <a:r>
                        <a:rPr lang="pt-BR" sz="2200" spc="180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Y(X).</a:t>
                      </a:r>
                      <a:endParaRPr lang="en-US" sz="1100" dirty="0">
                        <a:effectLst/>
                      </a:endParaRPr>
                    </a:p>
                    <a:p>
                      <a:pPr marL="102870" marR="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Derivando,</a:t>
                      </a:r>
                      <a:r>
                        <a:rPr lang="pt-BR" sz="2200" spc="10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obtemos</a:t>
                      </a:r>
                      <a:r>
                        <a:rPr lang="pt-BR" sz="2200" spc="25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P</a:t>
                      </a:r>
                      <a:r>
                        <a:rPr lang="pt-BR" sz="2200" spc="-20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=</a:t>
                      </a:r>
                      <a:r>
                        <a:rPr lang="pt-BR" sz="2200" spc="180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P(X).</a:t>
                      </a:r>
                      <a:r>
                        <a:rPr lang="pt-BR" sz="2200" spc="11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Por</a:t>
                      </a:r>
                      <a:r>
                        <a:rPr lang="pt-BR" sz="2200" spc="-13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inversão</a:t>
                      </a:r>
                      <a:r>
                        <a:rPr lang="pt-BR" sz="2200" spc="-16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obtemos</a:t>
                      </a:r>
                      <a:r>
                        <a:rPr lang="pt-BR" sz="2200" spc="25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X=X(P).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09935949"/>
                  </a:ext>
                </a:extLst>
              </a:tr>
              <a:tr h="1169365">
                <a:tc>
                  <a:txBody>
                    <a:bodyPr/>
                    <a:lstStyle/>
                    <a:p>
                      <a:pPr marL="25400" marR="0">
                        <a:lnSpc>
                          <a:spcPts val="2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• </a:t>
                      </a:r>
                      <a:endParaRPr lang="en-US" sz="1100">
                        <a:effectLst/>
                      </a:endParaRPr>
                    </a:p>
                    <a:p>
                      <a:pPr marL="25400" marR="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•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0">
                        <a:lnSpc>
                          <a:spcPts val="3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94100" algn="l"/>
                        </a:tabLst>
                      </a:pPr>
                      <a:r>
                        <a:rPr lang="pt-BR" sz="2200" dirty="0">
                          <a:effectLst/>
                        </a:rPr>
                        <a:t>Esc</a:t>
                      </a:r>
                      <a:r>
                        <a:rPr lang="pt-BR" sz="2200" spc="-40" dirty="0">
                          <a:effectLst/>
                        </a:rPr>
                        <a:t>r</a:t>
                      </a:r>
                      <a:r>
                        <a:rPr lang="pt-BR" sz="2200" dirty="0">
                          <a:effectLst/>
                        </a:rPr>
                        <a:t>evemos</a:t>
                      </a:r>
                      <a:r>
                        <a:rPr lang="pt-BR" sz="2200" spc="85" dirty="0">
                          <a:effectLst/>
                        </a:rPr>
                        <a:t> </a:t>
                      </a:r>
                      <a:r>
                        <a:rPr lang="en-US" sz="2200" dirty="0">
                          <a:effectLst/>
                        </a:rPr>
                        <a:t>𝜓</a:t>
                      </a:r>
                      <a:r>
                        <a:rPr lang="en-US" sz="2200" spc="130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=</a:t>
                      </a:r>
                      <a:r>
                        <a:rPr lang="pt-BR" sz="2200" spc="180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Y(X)</a:t>
                      </a:r>
                      <a:r>
                        <a:rPr lang="pt-BR" sz="2200" spc="8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- </a:t>
                      </a:r>
                      <a:r>
                        <a:rPr lang="pt-BR" sz="2200" spc="-335" dirty="0">
                          <a:effectLst/>
                        </a:rPr>
                        <a:t>P</a:t>
                      </a:r>
                      <a:r>
                        <a:rPr lang="pt-BR" sz="2200" dirty="0">
                          <a:effectLst/>
                        </a:rPr>
                        <a:t>.</a:t>
                      </a:r>
                      <a:r>
                        <a:rPr lang="pt-BR" sz="2200" spc="-20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X	e substituímos</a:t>
                      </a:r>
                      <a:r>
                        <a:rPr lang="pt-BR" sz="2200" spc="-12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X=X(P).</a:t>
                      </a:r>
                      <a:endParaRPr lang="en-US" sz="1100" dirty="0">
                        <a:effectLst/>
                      </a:endParaRPr>
                    </a:p>
                    <a:p>
                      <a:pPr marL="102870" marR="0">
                        <a:lnSpc>
                          <a:spcPts val="15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943100" algn="l"/>
                          <a:tab pos="3251200" algn="l"/>
                          <a:tab pos="3632200" algn="l"/>
                          <a:tab pos="4000500" algn="l"/>
                          <a:tab pos="4775200" algn="l"/>
                          <a:tab pos="5448300" algn="l"/>
                          <a:tab pos="5791200" algn="l"/>
                          <a:tab pos="6121400" algn="l"/>
                        </a:tabLst>
                      </a:pPr>
                      <a:r>
                        <a:rPr lang="pt-BR" sz="2200" dirty="0">
                          <a:effectLst/>
                        </a:rPr>
                        <a:t>Dessa	fo</a:t>
                      </a:r>
                      <a:r>
                        <a:rPr lang="pt-BR" sz="2200" spc="40" dirty="0">
                          <a:effectLst/>
                        </a:rPr>
                        <a:t>r</a:t>
                      </a:r>
                      <a:r>
                        <a:rPr lang="pt-BR" sz="2200" dirty="0">
                          <a:effectLst/>
                        </a:rPr>
                        <a:t>ma</a:t>
                      </a:r>
                      <a:r>
                        <a:rPr lang="pt-BR" sz="2200" spc="-570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	obtemos</a:t>
                      </a:r>
                      <a:r>
                        <a:rPr lang="pt-BR" sz="2200" spc="-360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	</a:t>
                      </a:r>
                      <a:r>
                        <a:rPr lang="en-US" sz="2200" dirty="0">
                          <a:effectLst/>
                        </a:rPr>
                        <a:t>𝜓</a:t>
                      </a:r>
                      <a:r>
                        <a:rPr lang="pt-BR" sz="2200" dirty="0">
                          <a:effectLst/>
                        </a:rPr>
                        <a:t>	=</a:t>
                      </a:r>
                      <a:r>
                        <a:rPr lang="pt-BR" sz="2200" spc="-430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	</a:t>
                      </a:r>
                      <a:r>
                        <a:rPr lang="en-US" sz="2200" dirty="0">
                          <a:effectLst/>
                        </a:rPr>
                        <a:t>𝜓</a:t>
                      </a:r>
                      <a:r>
                        <a:rPr lang="pt-BR" sz="2200" dirty="0">
                          <a:effectLst/>
                        </a:rPr>
                        <a:t>(P),</a:t>
                      </a:r>
                      <a:r>
                        <a:rPr lang="pt-BR" sz="2200" spc="-540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	que	é	a	transfo</a:t>
                      </a:r>
                      <a:r>
                        <a:rPr lang="pt-BR" sz="2200" spc="40" dirty="0">
                          <a:effectLst/>
                        </a:rPr>
                        <a:t>r</a:t>
                      </a:r>
                      <a:r>
                        <a:rPr lang="pt-BR" sz="2200" dirty="0">
                          <a:effectLst/>
                        </a:rPr>
                        <a:t>mada de Legendre</a:t>
                      </a:r>
                    </a:p>
                    <a:p>
                      <a:pPr marL="102870" marR="0">
                        <a:lnSpc>
                          <a:spcPts val="15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943100" algn="l"/>
                          <a:tab pos="3251200" algn="l"/>
                          <a:tab pos="3632200" algn="l"/>
                          <a:tab pos="4000500" algn="l"/>
                          <a:tab pos="4775200" algn="l"/>
                          <a:tab pos="5448300" algn="l"/>
                          <a:tab pos="5791200" algn="l"/>
                          <a:tab pos="6121400" algn="l"/>
                        </a:tabLst>
                      </a:pPr>
                      <a:endParaRPr lang="pt-BR" sz="2200" dirty="0">
                        <a:effectLst/>
                      </a:endParaRPr>
                    </a:p>
                    <a:p>
                      <a:pPr marL="102870" marR="0">
                        <a:lnSpc>
                          <a:spcPts val="15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943100" algn="l"/>
                          <a:tab pos="3251200" algn="l"/>
                          <a:tab pos="3632200" algn="l"/>
                          <a:tab pos="4000500" algn="l"/>
                          <a:tab pos="4775200" algn="l"/>
                          <a:tab pos="5448300" algn="l"/>
                          <a:tab pos="5791200" algn="l"/>
                          <a:tab pos="6121400" algn="l"/>
                        </a:tabLst>
                      </a:pPr>
                      <a:r>
                        <a:rPr lang="pt-BR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pt-BR" sz="2200" dirty="0">
                          <a:effectLst/>
                        </a:rPr>
                        <a:t>Y</a:t>
                      </a:r>
                      <a:r>
                        <a:rPr lang="pt-BR" sz="2200" spc="-205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=</a:t>
                      </a:r>
                      <a:r>
                        <a:rPr lang="pt-BR" sz="2200" spc="180" dirty="0">
                          <a:effectLst/>
                        </a:rPr>
                        <a:t> </a:t>
                      </a:r>
                      <a:r>
                        <a:rPr lang="pt-BR" sz="2200" dirty="0">
                          <a:effectLst/>
                        </a:rPr>
                        <a:t>Y(X).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9715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20204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00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994</Words>
  <Application>Microsoft Office PowerPoint</Application>
  <PresentationFormat>Widescreen</PresentationFormat>
  <Paragraphs>181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MS PGothic</vt:lpstr>
      <vt:lpstr>MS UI Gothic</vt:lpstr>
      <vt:lpstr>Arial</vt:lpstr>
      <vt:lpstr>Calibri</vt:lpstr>
      <vt:lpstr>Calibri Light</vt:lpstr>
      <vt:lpstr>Cambria Math</vt:lpstr>
      <vt:lpstr>Lucida Sans Unicode</vt:lpstr>
      <vt:lpstr>Segoe UI Symbol</vt:lpstr>
      <vt:lpstr>Retrospect</vt:lpstr>
      <vt:lpstr>Transformações de Legendre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Transformações de Legendre</dc:title>
  <dc:creator>Victor Brasil</dc:creator>
  <cp:lastModifiedBy>Victor Brasil</cp:lastModifiedBy>
  <cp:revision>7</cp:revision>
  <dcterms:created xsi:type="dcterms:W3CDTF">2019-09-12T13:34:05Z</dcterms:created>
  <dcterms:modified xsi:type="dcterms:W3CDTF">2019-09-16T22:31:53Z</dcterms:modified>
</cp:coreProperties>
</file>